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4.jp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37.jpg" ContentType="image/jpe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42.jpg" ContentType="image/jpe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83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</p:sldIdLst>
  <p:sldSz cx="12192000" cy="6858000"/>
  <p:notesSz cx="6858000" cy="12192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Palatino Linotype" panose="02040502050505030304" pitchFamily="18" charset="0"/>
      <p:regular r:id="rId35"/>
      <p:bold r:id="rId36"/>
      <p:italic r:id="rId37"/>
      <p:boldItalic r:id="rId38"/>
    </p:embeddedFont>
    <p:embeddedFont>
      <p:font typeface="PMingLiU" panose="02020500000000000000" pitchFamily="18" charset="-12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63B9"/>
    <a:srgbClr val="B7DA63"/>
    <a:srgbClr val="FFC000"/>
    <a:srgbClr val="F79646"/>
    <a:srgbClr val="FFC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0" autoAdjust="0"/>
    <p:restoredTop sz="93280" autoAdjust="0"/>
  </p:normalViewPr>
  <p:slideViewPr>
    <p:cSldViewPr snapToGrid="0" snapToObjects="1">
      <p:cViewPr varScale="1">
        <p:scale>
          <a:sx n="62" d="100"/>
          <a:sy n="62" d="100"/>
        </p:scale>
        <p:origin x="1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0411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51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arxiv.org/search/cs?searchtype=author&amp;query=He%2C+K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search/cs?searchtype=author&amp;query=Sun%2C+J" TargetMode="External"/><Relationship Id="rId5" Type="http://schemas.openxmlformats.org/officeDocument/2006/relationships/hyperlink" Target="https://arxiv.org/search/cs?searchtype=author&amp;query=Ren%2C+S" TargetMode="External"/><Relationship Id="rId4" Type="http://schemas.openxmlformats.org/officeDocument/2006/relationships/hyperlink" Target="https://arxiv.org/search/cs?searchtype=author&amp;query=Zhang%2C+X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l="28281" t="31250" r="28281" b="31250"/>
          <a:stretch/>
        </p:blipFill>
        <p:spPr>
          <a:xfrm>
            <a:off x="0" y="0"/>
            <a:ext cx="5294576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8294912" y="2802188"/>
            <a:ext cx="952262" cy="47613"/>
          </a:xfrm>
          <a:prstGeom prst="rect">
            <a:avLst/>
          </a:prstGeom>
          <a:solidFill>
            <a:srgbClr val="FFCB4F"/>
          </a:solidFill>
        </p:spPr>
      </p:sp>
      <p:sp>
        <p:nvSpPr>
          <p:cNvPr id="4" name="Object 3"/>
          <p:cNvSpPr/>
          <p:nvPr/>
        </p:nvSpPr>
        <p:spPr>
          <a:xfrm>
            <a:off x="5204052" y="504394"/>
            <a:ext cx="6894376" cy="19433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8602"/>
              </a:lnSpc>
              <a:spcAft>
                <a:spcPts val="600"/>
              </a:spcAft>
              <a:buNone/>
            </a:pPr>
            <a:r>
              <a:rPr lang="en-US" sz="96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Flower</a:t>
            </a:r>
            <a:br>
              <a:rPr lang="en-US" sz="81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</a:br>
            <a:r>
              <a:rPr lang="en-US" sz="96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recognition</a:t>
            </a:r>
            <a:r>
              <a:rPr lang="en-US" sz="81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 </a:t>
            </a:r>
            <a:endParaRPr lang="en-US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2D949F3-7AF1-4EBB-9BFC-E13312CDDDFC}"/>
              </a:ext>
            </a:extLst>
          </p:cNvPr>
          <p:cNvSpPr txBox="1"/>
          <p:nvPr/>
        </p:nvSpPr>
        <p:spPr>
          <a:xfrm>
            <a:off x="6219630" y="5655957"/>
            <a:ext cx="5516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>
                <a:latin typeface="Palatino Linotype" panose="02040502050505030304" pitchFamily="18" charset="0"/>
                <a:ea typeface="PMingLiU" panose="02020500000000000000" pitchFamily="18" charset="-120"/>
              </a:rPr>
              <a:t>Empirical</a:t>
            </a:r>
            <a:r>
              <a:rPr lang="it-IT" i="1" dirty="0">
                <a:latin typeface="Palatino Linotype" panose="02040502050505030304" pitchFamily="18" charset="0"/>
                <a:ea typeface="PMingLiU" panose="02020500000000000000" pitchFamily="18" charset="-120"/>
              </a:rPr>
              <a:t> </a:t>
            </a:r>
            <a:r>
              <a:rPr lang="it-IT" i="1" dirty="0" err="1">
                <a:latin typeface="Palatino Linotype" panose="02040502050505030304" pitchFamily="18" charset="0"/>
                <a:ea typeface="PMingLiU" panose="02020500000000000000" pitchFamily="18" charset="-120"/>
              </a:rPr>
              <a:t>Research</a:t>
            </a:r>
            <a:r>
              <a:rPr lang="it-IT" i="1" dirty="0">
                <a:latin typeface="Palatino Linotype" panose="02040502050505030304" pitchFamily="18" charset="0"/>
                <a:ea typeface="PMingLiU" panose="02020500000000000000" pitchFamily="18" charset="-120"/>
              </a:rPr>
              <a:t> 2019/2020</a:t>
            </a:r>
          </a:p>
          <a:p>
            <a:pPr algn="ctr"/>
            <a:endParaRPr lang="it-IT" i="1" dirty="0">
              <a:latin typeface="Palatino Linotype" panose="02040502050505030304" pitchFamily="18" charset="0"/>
              <a:ea typeface="PMingLiU" panose="02020500000000000000" pitchFamily="18" charset="-120"/>
            </a:endParaRPr>
          </a:p>
          <a:p>
            <a:pPr algn="ctr"/>
            <a:r>
              <a:rPr lang="it-IT" i="1" dirty="0">
                <a:latin typeface="Palatino Linotype" panose="02040502050505030304" pitchFamily="18" charset="0"/>
                <a:ea typeface="PMingLiU" panose="02020500000000000000" pitchFamily="18" charset="-120"/>
              </a:rPr>
              <a:t>Andrea Rafanelli </a:t>
            </a:r>
          </a:p>
          <a:p>
            <a:pPr algn="ctr"/>
            <a:r>
              <a:rPr lang="it-IT" i="1" dirty="0">
                <a:latin typeface="Palatino Linotype" panose="02040502050505030304" pitchFamily="18" charset="0"/>
                <a:ea typeface="PMingLiU" panose="02020500000000000000" pitchFamily="18" charset="-120"/>
              </a:rPr>
              <a:t>4815168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1011611"/>
            <a:ext cx="380905" cy="47613"/>
          </a:xfrm>
          <a:prstGeom prst="rect">
            <a:avLst/>
          </a:prstGeom>
          <a:solidFill>
            <a:srgbClr val="FFCB4F"/>
          </a:solidFill>
        </p:spPr>
      </p:sp>
      <p:sp>
        <p:nvSpPr>
          <p:cNvPr id="3" name="Object 2"/>
          <p:cNvSpPr/>
          <p:nvPr/>
        </p:nvSpPr>
        <p:spPr>
          <a:xfrm>
            <a:off x="476131" y="400359"/>
            <a:ext cx="11617595" cy="43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4301"/>
              </a:lnSpc>
              <a:spcAft>
                <a:spcPts val="600"/>
              </a:spcAft>
              <a:buNone/>
            </a:pPr>
            <a:r>
              <a:rPr lang="en-US" sz="72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The ignorance of my model</a:t>
            </a:r>
            <a:endParaRPr lang="en-US" sz="7200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95226" y="5217790"/>
            <a:ext cx="6284928" cy="2113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5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PMingLiU" panose="02020500000000000000" pitchFamily="18" charset="-120"/>
                <a:cs typeface="Raleway SemiBold" pitchFamily="34" charset="-120"/>
              </a:rPr>
              <a:t>ADAM</a:t>
            </a:r>
            <a:endParaRPr lang="en-US" sz="2100" dirty="0">
              <a:latin typeface="Palatino Linotype" panose="02040502050505030304" pitchFamily="18" charset="0"/>
              <a:ea typeface="PMingLiU" panose="02020500000000000000" pitchFamily="18" charset="-120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6284928" y="5217790"/>
            <a:ext cx="6284928" cy="2113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5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SGD</a:t>
            </a:r>
            <a:endParaRPr lang="en-US" sz="2100" dirty="0">
              <a:latin typeface="Palatino Linotype" panose="02040502050505030304" pitchFamily="18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11449201" y="6528722"/>
            <a:ext cx="549299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444444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10</a:t>
            </a:r>
            <a:endParaRPr lang="en-US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0042A23-CEC7-467E-B7CE-624BB59E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83" y="1894146"/>
            <a:ext cx="4704019" cy="317611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6C20FFB-A52D-4103-B99E-82792F428CD7}"/>
              </a:ext>
            </a:extLst>
          </p:cNvPr>
          <p:cNvSpPr txBox="1"/>
          <p:nvPr/>
        </p:nvSpPr>
        <p:spPr>
          <a:xfrm>
            <a:off x="850382" y="5568647"/>
            <a:ext cx="106786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i="1" dirty="0" err="1">
                <a:latin typeface="Palatino Linotype" panose="02040502050505030304" pitchFamily="18" charset="0"/>
              </a:rPr>
              <a:t>Why</a:t>
            </a:r>
            <a:r>
              <a:rPr lang="it-IT" sz="2100" i="1" dirty="0">
                <a:latin typeface="Palatino Linotype" panose="02040502050505030304" pitchFamily="18" charset="0"/>
              </a:rPr>
              <a:t> </a:t>
            </a:r>
            <a:r>
              <a:rPr lang="it-IT" sz="2100" i="1" dirty="0" err="1">
                <a:latin typeface="Palatino Linotype" panose="02040502050505030304" pitchFamily="18" charset="0"/>
              </a:rPr>
              <a:t>my</a:t>
            </a:r>
            <a:r>
              <a:rPr lang="it-IT" sz="2100" i="1" dirty="0">
                <a:latin typeface="Palatino Linotype" panose="02040502050505030304" pitchFamily="18" charset="0"/>
              </a:rPr>
              <a:t> model </a:t>
            </a:r>
            <a:r>
              <a:rPr lang="it-IT" sz="2100" i="1" dirty="0" err="1">
                <a:latin typeface="Palatino Linotype" panose="02040502050505030304" pitchFamily="18" charset="0"/>
              </a:rPr>
              <a:t>does</a:t>
            </a:r>
            <a:r>
              <a:rPr lang="it-IT" sz="2100" i="1" dirty="0">
                <a:latin typeface="Palatino Linotype" panose="02040502050505030304" pitchFamily="18" charset="0"/>
              </a:rPr>
              <a:t> </a:t>
            </a:r>
            <a:r>
              <a:rPr lang="it-IT" sz="2100" i="1" dirty="0" err="1">
                <a:latin typeface="Palatino Linotype" panose="02040502050505030304" pitchFamily="18" charset="0"/>
              </a:rPr>
              <a:t>not</a:t>
            </a:r>
            <a:r>
              <a:rPr lang="it-IT" sz="2100" i="1" dirty="0">
                <a:latin typeface="Palatino Linotype" panose="02040502050505030304" pitchFamily="18" charset="0"/>
              </a:rPr>
              <a:t> </a:t>
            </a:r>
            <a:r>
              <a:rPr lang="it-IT" sz="2100" i="1" dirty="0" err="1">
                <a:latin typeface="Palatino Linotype" panose="02040502050505030304" pitchFamily="18" charset="0"/>
              </a:rPr>
              <a:t>learn</a:t>
            </a:r>
            <a:r>
              <a:rPr lang="it-IT" sz="2100" i="1" dirty="0">
                <a:latin typeface="Palatino Linotype" panose="02040502050505030304" pitchFamily="18" charset="0"/>
              </a:rPr>
              <a:t>?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E91CB58-E45E-4BA3-9BFC-DF6CFD295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400" y="1897941"/>
            <a:ext cx="4622282" cy="3073759"/>
          </a:xfrm>
          <a:prstGeom prst="rect">
            <a:avLst/>
          </a:prstGeom>
        </p:spPr>
      </p:pic>
      <p:sp>
        <p:nvSpPr>
          <p:cNvPr id="18" name="Object 18">
            <a:extLst>
              <a:ext uri="{FF2B5EF4-FFF2-40B4-BE49-F238E27FC236}">
                <a16:creationId xmlns:a16="http://schemas.microsoft.com/office/drawing/2014/main" id="{496765F3-E81C-4D87-9E11-374C6924A841}"/>
              </a:ext>
            </a:extLst>
          </p:cNvPr>
          <p:cNvSpPr/>
          <p:nvPr/>
        </p:nvSpPr>
        <p:spPr>
          <a:xfrm>
            <a:off x="1047488" y="6276372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000" i="1" dirty="0">
                <a:latin typeface="Palatino Linotype" panose="02040502050505030304" pitchFamily="18" charset="0"/>
                <a:ea typeface="Yu Gothic Medium" panose="020B0500000000000000" pitchFamily="34" charset="-128"/>
                <a:cs typeface="Roboto Slab Regular" pitchFamily="34" charset="-120"/>
              </a:rPr>
              <a:t>Empirical research 2019/2020</a:t>
            </a:r>
            <a:endParaRPr lang="en-US" sz="1000" i="1" dirty="0">
              <a:latin typeface="Palatino Linotype" panose="02040502050505030304" pitchFamily="18" charset="0"/>
              <a:ea typeface="Yu Gothic Medium" panose="020B0500000000000000" pitchFamily="34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476131" y="1011611"/>
            <a:ext cx="380905" cy="47613"/>
          </a:xfrm>
          <a:prstGeom prst="rect">
            <a:avLst/>
          </a:prstGeom>
          <a:solidFill>
            <a:srgbClr val="FFCB4F"/>
          </a:solidFill>
        </p:spPr>
      </p:sp>
      <p:sp>
        <p:nvSpPr>
          <p:cNvPr id="4" name="Object 3"/>
          <p:cNvSpPr/>
          <p:nvPr/>
        </p:nvSpPr>
        <p:spPr>
          <a:xfrm>
            <a:off x="476131" y="400359"/>
            <a:ext cx="11617595" cy="43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301"/>
              </a:lnSpc>
              <a:spcAft>
                <a:spcPts val="600"/>
              </a:spcAft>
              <a:buNone/>
            </a:pPr>
            <a:r>
              <a:rPr lang="en-US" sz="72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From </a:t>
            </a:r>
            <a:r>
              <a:rPr lang="en-US" sz="7200" dirty="0" err="1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Relu</a:t>
            </a:r>
            <a:r>
              <a:rPr lang="en-US" sz="72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 to Leaky </a:t>
            </a:r>
            <a:r>
              <a:rPr lang="en-US" sz="7200" dirty="0" err="1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Relu</a:t>
            </a:r>
            <a:endParaRPr lang="en-US" sz="7200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477486" y="2051377"/>
            <a:ext cx="380905" cy="380905"/>
          </a:xfrm>
          <a:prstGeom prst="ellipse">
            <a:avLst/>
          </a:prstGeom>
          <a:solidFill>
            <a:srgbClr val="FFCB4F"/>
          </a:solidFill>
        </p:spPr>
      </p:sp>
      <p:sp>
        <p:nvSpPr>
          <p:cNvPr id="6" name="Object 5"/>
          <p:cNvSpPr/>
          <p:nvPr/>
        </p:nvSpPr>
        <p:spPr>
          <a:xfrm>
            <a:off x="96581" y="2022809"/>
            <a:ext cx="1142714" cy="4094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070E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1</a:t>
            </a:r>
            <a:endParaRPr lang="en-US" b="1" dirty="0"/>
          </a:p>
        </p:txBody>
      </p:sp>
      <p:sp>
        <p:nvSpPr>
          <p:cNvPr id="7" name="Object 6"/>
          <p:cNvSpPr/>
          <p:nvPr/>
        </p:nvSpPr>
        <p:spPr>
          <a:xfrm>
            <a:off x="1048843" y="2094656"/>
            <a:ext cx="5504074" cy="5447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85"/>
              </a:lnSpc>
              <a:spcAft>
                <a:spcPts val="600"/>
              </a:spcAft>
              <a:buNone/>
            </a:pPr>
            <a:r>
              <a:rPr lang="en-US" sz="2100" b="1" dirty="0"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Relu</a:t>
            </a:r>
            <a:r>
              <a:rPr lang="en-US" sz="2100" dirty="0"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 is linear for all positive values, and</a:t>
            </a:r>
            <a:br>
              <a:rPr lang="en-US" sz="2100" dirty="0"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</a:br>
            <a:r>
              <a:rPr lang="en-US" sz="2100" dirty="0"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zero for all negative values.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477486" y="3115488"/>
            <a:ext cx="380905" cy="380905"/>
          </a:xfrm>
          <a:prstGeom prst="ellipse">
            <a:avLst/>
          </a:prstGeom>
          <a:solidFill>
            <a:srgbClr val="DA63B9"/>
          </a:solidFill>
        </p:spPr>
      </p:sp>
      <p:sp>
        <p:nvSpPr>
          <p:cNvPr id="9" name="Object 8"/>
          <p:cNvSpPr/>
          <p:nvPr/>
        </p:nvSpPr>
        <p:spPr>
          <a:xfrm>
            <a:off x="96581" y="3086921"/>
            <a:ext cx="1142714" cy="4094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FFFFFF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2</a:t>
            </a:r>
            <a:endParaRPr lang="en-US" b="1" dirty="0"/>
          </a:p>
        </p:txBody>
      </p:sp>
      <p:sp>
        <p:nvSpPr>
          <p:cNvPr id="10" name="Object 9"/>
          <p:cNvSpPr/>
          <p:nvPr/>
        </p:nvSpPr>
        <p:spPr>
          <a:xfrm>
            <a:off x="1048843" y="3158768"/>
            <a:ext cx="5504074" cy="2418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85"/>
              </a:lnSpc>
              <a:spcAft>
                <a:spcPts val="600"/>
              </a:spcAft>
              <a:buNone/>
            </a:pPr>
            <a:r>
              <a:rPr lang="en-US" sz="2100" dirty="0"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PROBLEM: </a:t>
            </a:r>
            <a:r>
              <a:rPr lang="en-US" sz="2100" b="1" dirty="0"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“dying Relu”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1047488" y="3496394"/>
            <a:ext cx="5504074" cy="3887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24"/>
              </a:lnSpc>
              <a:spcAft>
                <a:spcPts val="600"/>
              </a:spcAft>
              <a:buNone/>
            </a:pPr>
            <a:r>
              <a:rPr lang="en-US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The weights and the bias causing the negative</a:t>
            </a:r>
            <a:br>
              <a:rPr lang="en-US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</a:br>
            <a:r>
              <a:rPr lang="en-US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preactivations cannot be updated.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477486" y="4474950"/>
            <a:ext cx="380905" cy="380905"/>
          </a:xfrm>
          <a:prstGeom prst="ellipse">
            <a:avLst/>
          </a:prstGeom>
          <a:solidFill>
            <a:srgbClr val="B7DA63"/>
          </a:solidFill>
        </p:spPr>
      </p:sp>
      <p:sp>
        <p:nvSpPr>
          <p:cNvPr id="13" name="Object 12"/>
          <p:cNvSpPr/>
          <p:nvPr/>
        </p:nvSpPr>
        <p:spPr>
          <a:xfrm>
            <a:off x="96581" y="4446382"/>
            <a:ext cx="1142714" cy="4094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070E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3</a:t>
            </a:r>
            <a:endParaRPr lang="en-US" b="1" dirty="0"/>
          </a:p>
        </p:txBody>
      </p:sp>
      <p:sp>
        <p:nvSpPr>
          <p:cNvPr id="14" name="Object 13"/>
          <p:cNvSpPr/>
          <p:nvPr/>
        </p:nvSpPr>
        <p:spPr>
          <a:xfrm>
            <a:off x="1048843" y="4518230"/>
            <a:ext cx="5504074" cy="2418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85"/>
              </a:lnSpc>
              <a:spcAft>
                <a:spcPts val="600"/>
              </a:spcAft>
              <a:buNone/>
            </a:pPr>
            <a:r>
              <a:rPr lang="en-US" sz="2100" dirty="0"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SOLUTION: </a:t>
            </a:r>
            <a:r>
              <a:rPr lang="en-US" sz="2100" b="1" dirty="0"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Leaky Relu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1047488" y="4825661"/>
            <a:ext cx="5504074" cy="3887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24"/>
              </a:lnSpc>
              <a:spcAft>
                <a:spcPts val="600"/>
              </a:spcAft>
              <a:buNone/>
            </a:pPr>
            <a:r>
              <a:rPr lang="en-US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The backward pass is able to alter weights which produce a negative preactivation as the gradient of the activation.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7" name="Object 16"/>
          <p:cNvSpPr/>
          <p:nvPr/>
        </p:nvSpPr>
        <p:spPr>
          <a:xfrm>
            <a:off x="11476318" y="6528722"/>
            <a:ext cx="522182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444444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11</a:t>
            </a:r>
            <a:endParaRPr lang="en-US" dirty="0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A98AB517-1B82-46F7-826A-63F6E7E111CD}"/>
              </a:ext>
            </a:extLst>
          </p:cNvPr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000" i="1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“Delving Deep into Rectifiers: Surpassing Human-Level Performance on ImageNet Classification”, </a:t>
            </a:r>
            <a:r>
              <a:rPr lang="en-US" sz="1000" i="1" dirty="0" err="1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Kaiming</a:t>
            </a:r>
            <a:r>
              <a:rPr lang="en-US" sz="1000" i="1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 He et al. (2015)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DBA40679-5BEE-40A6-9FD9-ED6DB7EBC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659" y="3917856"/>
            <a:ext cx="5389094" cy="2089805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9905141-94C4-4DF6-A78D-344016851EFA}"/>
              </a:ext>
            </a:extLst>
          </p:cNvPr>
          <p:cNvSpPr txBox="1"/>
          <p:nvPr/>
        </p:nvSpPr>
        <p:spPr>
          <a:xfrm>
            <a:off x="7313488" y="5822995"/>
            <a:ext cx="251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>
                <a:latin typeface="Palatino Linotype" panose="02040502050505030304" pitchFamily="18" charset="0"/>
              </a:rPr>
              <a:t>Y= </a:t>
            </a:r>
            <a:r>
              <a:rPr lang="it-IT" b="1" i="1" dirty="0" err="1">
                <a:latin typeface="Palatino Linotype" panose="02040502050505030304" pitchFamily="18" charset="0"/>
              </a:rPr>
              <a:t>max</a:t>
            </a:r>
            <a:r>
              <a:rPr lang="it-IT" b="1" i="1" dirty="0">
                <a:latin typeface="Palatino Linotype" panose="02040502050505030304" pitchFamily="18" charset="0"/>
              </a:rPr>
              <a:t> (0; x)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EEA7B8A-F695-4829-86E5-982BE2236439}"/>
              </a:ext>
            </a:extLst>
          </p:cNvPr>
          <p:cNvSpPr txBox="1"/>
          <p:nvPr/>
        </p:nvSpPr>
        <p:spPr>
          <a:xfrm>
            <a:off x="9830656" y="5822995"/>
            <a:ext cx="251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>
                <a:latin typeface="Palatino Linotype" panose="02040502050505030304" pitchFamily="18" charset="0"/>
              </a:rPr>
              <a:t>Y= </a:t>
            </a:r>
            <a:r>
              <a:rPr lang="it-IT" b="1" i="1" dirty="0" err="1">
                <a:latin typeface="Palatino Linotype" panose="02040502050505030304" pitchFamily="18" charset="0"/>
              </a:rPr>
              <a:t>max</a:t>
            </a:r>
            <a:r>
              <a:rPr lang="it-IT" b="1" i="1" dirty="0">
                <a:latin typeface="Palatino Linotype" panose="02040502050505030304" pitchFamily="18" charset="0"/>
              </a:rPr>
              <a:t> (0.01x; x)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986CDD20-9C53-49E4-9124-19862C106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764" y="1223423"/>
            <a:ext cx="5641962" cy="22144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/>
          <p:cNvSpPr/>
          <p:nvPr/>
        </p:nvSpPr>
        <p:spPr>
          <a:xfrm>
            <a:off x="476131" y="1011611"/>
            <a:ext cx="380905" cy="47613"/>
          </a:xfrm>
          <a:prstGeom prst="rect">
            <a:avLst/>
          </a:prstGeom>
          <a:solidFill>
            <a:srgbClr val="FFCB4F"/>
          </a:solidFill>
        </p:spPr>
      </p:sp>
      <p:sp>
        <p:nvSpPr>
          <p:cNvPr id="6" name="Object 5"/>
          <p:cNvSpPr/>
          <p:nvPr/>
        </p:nvSpPr>
        <p:spPr>
          <a:xfrm>
            <a:off x="476131" y="400359"/>
            <a:ext cx="11617595" cy="43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301"/>
              </a:lnSpc>
              <a:spcAft>
                <a:spcPts val="600"/>
              </a:spcAft>
              <a:buNone/>
            </a:pPr>
            <a:r>
              <a:rPr lang="en-US" sz="72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Which algorithm to use? (1)</a:t>
            </a:r>
            <a:endParaRPr lang="en-US" sz="7200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476131" y="1899229"/>
            <a:ext cx="4551440" cy="1893075"/>
          </a:xfrm>
          <a:prstGeom prst="rect">
            <a:avLst/>
          </a:prstGeom>
          <a:solidFill>
            <a:srgbClr val="FFCB4F">
              <a:alpha val="38824"/>
            </a:srgbClr>
          </a:solidFill>
          <a:ln>
            <a:solidFill>
              <a:srgbClr val="FFC000"/>
            </a:solidFill>
          </a:ln>
        </p:spPr>
      </p:sp>
      <p:sp>
        <p:nvSpPr>
          <p:cNvPr id="8" name="Object 7"/>
          <p:cNvSpPr/>
          <p:nvPr/>
        </p:nvSpPr>
        <p:spPr>
          <a:xfrm>
            <a:off x="712945" y="1988462"/>
            <a:ext cx="4360987" cy="5631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71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 </a:t>
            </a:r>
            <a:r>
              <a:rPr lang="en-US" sz="2100" b="1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Adaptive Moment Estimation</a:t>
            </a:r>
            <a:br>
              <a:rPr lang="en-US" sz="2100" b="1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</a:br>
            <a:r>
              <a:rPr lang="en-US" sz="2100" b="1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                     (Adam)</a:t>
            </a:r>
            <a:endParaRPr lang="en-US" sz="2100" b="1" dirty="0">
              <a:latin typeface="Palatino Linotype" panose="02040502050505030304" pitchFamily="18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476131" y="4306404"/>
            <a:ext cx="4551440" cy="2045183"/>
          </a:xfrm>
          <a:prstGeom prst="rect">
            <a:avLst/>
          </a:prstGeom>
          <a:solidFill>
            <a:srgbClr val="F79646">
              <a:alpha val="4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</p:sp>
      <p:sp>
        <p:nvSpPr>
          <p:cNvPr id="11" name="Object 10"/>
          <p:cNvSpPr/>
          <p:nvPr/>
        </p:nvSpPr>
        <p:spPr>
          <a:xfrm>
            <a:off x="761810" y="4425373"/>
            <a:ext cx="4360987" cy="2494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71"/>
              </a:lnSpc>
              <a:spcAft>
                <a:spcPts val="600"/>
              </a:spcAft>
              <a:buNone/>
            </a:pPr>
            <a:r>
              <a:rPr lang="en-US" sz="2100" b="1" dirty="0"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Learning rate:</a:t>
            </a:r>
            <a:endParaRPr lang="en-US" sz="2100" b="1" dirty="0">
              <a:latin typeface="Palatino Linotype" panose="02040502050505030304" pitchFamily="18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761810" y="4783832"/>
            <a:ext cx="4360987" cy="14196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Palatino Linotype" panose="02040502050505030304" pitchFamily="18" charset="0"/>
                <a:ea typeface="Roboto Slab Regular" pitchFamily="34" charset="-122"/>
              </a:rPr>
              <a:t>0.01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Palatino Linotype" panose="02040502050505030304" pitchFamily="18" charset="0"/>
                <a:ea typeface="Roboto Slab Regular" pitchFamily="34" charset="-122"/>
              </a:rPr>
              <a:t>0.001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Palatino Linotype" panose="02040502050505030304" pitchFamily="18" charset="0"/>
                <a:ea typeface="Roboto Slab Regular" pitchFamily="34" charset="-122"/>
              </a:rPr>
              <a:t>0.0001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Palatino Linotype" panose="02040502050505030304" pitchFamily="18" charset="0"/>
                <a:ea typeface="Roboto Slab Regular" pitchFamily="34" charset="-122"/>
              </a:rPr>
              <a:t>0.00001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11452297" y="6528722"/>
            <a:ext cx="546202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444444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12</a:t>
            </a:r>
            <a:endParaRPr lang="en-US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53B12FB-69EC-4412-A614-E94BF3B729EC}"/>
              </a:ext>
            </a:extLst>
          </p:cNvPr>
          <p:cNvSpPr txBox="1"/>
          <p:nvPr/>
        </p:nvSpPr>
        <p:spPr>
          <a:xfrm>
            <a:off x="823829" y="2591975"/>
            <a:ext cx="3951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It chooses a direction that would lower the error rate, and continue iterating until the objective function converges to the minimum.</a:t>
            </a:r>
            <a:endParaRPr lang="it-IT" dirty="0">
              <a:latin typeface="Palatino Linotype" panose="02040502050505030304" pitchFamily="18" charset="0"/>
            </a:endParaRPr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20DA44D9-12B6-4BD0-8924-A95918C1BC8D}"/>
              </a:ext>
            </a:extLst>
          </p:cNvPr>
          <p:cNvSpPr/>
          <p:nvPr/>
        </p:nvSpPr>
        <p:spPr>
          <a:xfrm>
            <a:off x="1047488" y="6276372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000" i="1" dirty="0">
                <a:latin typeface="Palatino Linotype" panose="02040502050505030304" pitchFamily="18" charset="0"/>
                <a:ea typeface="Yu Gothic Medium" panose="020B0500000000000000" pitchFamily="34" charset="-128"/>
                <a:cs typeface="Roboto Slab Regular" pitchFamily="34" charset="-120"/>
              </a:rPr>
              <a:t>Empirical research 2019/2020</a:t>
            </a:r>
            <a:endParaRPr lang="en-US" sz="1000" i="1" dirty="0">
              <a:latin typeface="Palatino Linotype" panose="02040502050505030304" pitchFamily="18" charset="0"/>
              <a:ea typeface="Yu Gothic Medium" panose="020B0500000000000000" pitchFamily="34" charset="-128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49C04954-D7E4-43B6-ADD5-B5E03C7C6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002" y="1501051"/>
            <a:ext cx="3074423" cy="218184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E71656F0-A3FE-4252-AE84-9F7F01EA6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766" y="4160975"/>
            <a:ext cx="3064894" cy="218184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0C56CF5-3A4F-4A17-977C-D2BDA1A9B6DE}"/>
              </a:ext>
            </a:extLst>
          </p:cNvPr>
          <p:cNvSpPr txBox="1"/>
          <p:nvPr/>
        </p:nvSpPr>
        <p:spPr>
          <a:xfrm>
            <a:off x="6166666" y="4311658"/>
            <a:ext cx="206932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i="1" dirty="0" err="1">
                <a:latin typeface="Palatino Linotype" panose="02040502050505030304" pitchFamily="18" charset="0"/>
              </a:rPr>
              <a:t>L.r</a:t>
            </a:r>
            <a:r>
              <a:rPr lang="it-IT" sz="2100" i="1" dirty="0">
                <a:latin typeface="Palatino Linotype" panose="02040502050505030304" pitchFamily="18" charset="0"/>
              </a:rPr>
              <a:t>: 0.0001</a:t>
            </a:r>
          </a:p>
          <a:p>
            <a:r>
              <a:rPr lang="it-IT" sz="2100" i="1" dirty="0">
                <a:latin typeface="Palatino Linotype" panose="02040502050505030304" pitchFamily="18" charset="0"/>
              </a:rPr>
              <a:t>99% </a:t>
            </a:r>
            <a:r>
              <a:rPr lang="it-IT" sz="2100" i="1" dirty="0" err="1">
                <a:latin typeface="Palatino Linotype" panose="02040502050505030304" pitchFamily="18" charset="0"/>
              </a:rPr>
              <a:t>accuracy</a:t>
            </a:r>
            <a:r>
              <a:rPr lang="it-IT" sz="2100" i="1" dirty="0">
                <a:latin typeface="Palatino Linotype" panose="02040502050505030304" pitchFamily="18" charset="0"/>
              </a:rPr>
              <a:t> in the training set vs 70%. </a:t>
            </a:r>
          </a:p>
          <a:p>
            <a:endParaRPr lang="it-IT" sz="2100" i="1" dirty="0">
              <a:latin typeface="Palatino Linotype" panose="02040502050505030304" pitchFamily="18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302B441-003B-4506-8D5E-FF137CA44F45}"/>
              </a:ext>
            </a:extLst>
          </p:cNvPr>
          <p:cNvSpPr txBox="1"/>
          <p:nvPr/>
        </p:nvSpPr>
        <p:spPr>
          <a:xfrm>
            <a:off x="6083407" y="1778708"/>
            <a:ext cx="206932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i="1" dirty="0" err="1">
                <a:latin typeface="Palatino Linotype" panose="02040502050505030304" pitchFamily="18" charset="0"/>
              </a:rPr>
              <a:t>L.r</a:t>
            </a:r>
            <a:r>
              <a:rPr lang="it-IT" sz="2100" i="1" dirty="0">
                <a:latin typeface="Palatino Linotype" panose="02040502050505030304" pitchFamily="18" charset="0"/>
              </a:rPr>
              <a:t>: 0.001</a:t>
            </a:r>
          </a:p>
          <a:p>
            <a:r>
              <a:rPr lang="it-IT" sz="2100" i="1" dirty="0">
                <a:latin typeface="Palatino Linotype" panose="02040502050505030304" pitchFamily="18" charset="0"/>
              </a:rPr>
              <a:t>98% </a:t>
            </a:r>
            <a:r>
              <a:rPr lang="it-IT" sz="2100" i="1" dirty="0" err="1">
                <a:latin typeface="Palatino Linotype" panose="02040502050505030304" pitchFamily="18" charset="0"/>
              </a:rPr>
              <a:t>accuracy</a:t>
            </a:r>
            <a:r>
              <a:rPr lang="it-IT" sz="2100" i="1" dirty="0">
                <a:latin typeface="Palatino Linotype" panose="02040502050505030304" pitchFamily="18" charset="0"/>
              </a:rPr>
              <a:t> in the training set</a:t>
            </a:r>
          </a:p>
          <a:p>
            <a:r>
              <a:rPr lang="it-IT" sz="2100" i="1" dirty="0">
                <a:latin typeface="Palatino Linotype" panose="02040502050505030304" pitchFamily="18" charset="0"/>
              </a:rPr>
              <a:t>vs 68%. </a:t>
            </a:r>
          </a:p>
          <a:p>
            <a:endParaRPr lang="it-IT" sz="2100" i="1" dirty="0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1011611"/>
            <a:ext cx="380905" cy="47613"/>
          </a:xfrm>
          <a:prstGeom prst="rect">
            <a:avLst/>
          </a:prstGeom>
          <a:solidFill>
            <a:srgbClr val="FFCB4F"/>
          </a:solidFill>
        </p:spPr>
      </p:sp>
      <p:sp>
        <p:nvSpPr>
          <p:cNvPr id="4" name="Object 3"/>
          <p:cNvSpPr/>
          <p:nvPr/>
        </p:nvSpPr>
        <p:spPr>
          <a:xfrm>
            <a:off x="495521" y="1316400"/>
            <a:ext cx="4520820" cy="1569239"/>
          </a:xfrm>
          <a:prstGeom prst="rect">
            <a:avLst/>
          </a:prstGeom>
          <a:solidFill>
            <a:srgbClr val="FFCB4F">
              <a:alpha val="40000"/>
            </a:srgbClr>
          </a:solidFill>
          <a:ln>
            <a:solidFill>
              <a:srgbClr val="F79646"/>
            </a:solidFill>
          </a:ln>
        </p:spPr>
      </p:sp>
      <p:sp>
        <p:nvSpPr>
          <p:cNvPr id="5" name="Object 4"/>
          <p:cNvSpPr/>
          <p:nvPr/>
        </p:nvSpPr>
        <p:spPr>
          <a:xfrm>
            <a:off x="502744" y="1395236"/>
            <a:ext cx="4330368" cy="5262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00"/>
              </a:lnSpc>
              <a:spcAft>
                <a:spcPts val="600"/>
              </a:spcAft>
              <a:buNone/>
            </a:pPr>
            <a:r>
              <a:rPr lang="en-US" sz="2100" b="1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Stochastic Gradient Descent</a:t>
            </a:r>
            <a:br>
              <a:rPr lang="en-US" sz="2100" b="1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</a:br>
            <a:r>
              <a:rPr lang="en-US" sz="2100" b="1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(SGD)</a:t>
            </a:r>
            <a:endParaRPr lang="en-US" sz="2100" b="1" dirty="0">
              <a:latin typeface="Palatino Linotype" panose="02040502050505030304" pitchFamily="18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786433" y="1982056"/>
            <a:ext cx="4330368" cy="4353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133"/>
              </a:lnSpc>
              <a:spcAft>
                <a:spcPts val="600"/>
              </a:spcAft>
            </a:pPr>
            <a:r>
              <a:rPr lang="en-US" dirty="0">
                <a:latin typeface="Palatino Linotype" panose="02040502050505030304" pitchFamily="18" charset="0"/>
              </a:rPr>
              <a:t>It does not perform computation on the whole dataset but only on a small subset or random selection of data examples. </a:t>
            </a:r>
          </a:p>
        </p:txBody>
      </p:sp>
      <p:sp>
        <p:nvSpPr>
          <p:cNvPr id="7" name="Object 6"/>
          <p:cNvSpPr/>
          <p:nvPr/>
        </p:nvSpPr>
        <p:spPr>
          <a:xfrm>
            <a:off x="476131" y="4910021"/>
            <a:ext cx="4520820" cy="1660586"/>
          </a:xfrm>
          <a:prstGeom prst="rect">
            <a:avLst/>
          </a:prstGeom>
          <a:solidFill>
            <a:srgbClr val="B7DA63">
              <a:alpha val="40000"/>
            </a:srgbClr>
          </a:solidFill>
          <a:ln>
            <a:solidFill>
              <a:srgbClr val="00B050"/>
            </a:solidFill>
          </a:ln>
        </p:spPr>
      </p:sp>
      <p:sp>
        <p:nvSpPr>
          <p:cNvPr id="8" name="Object 7"/>
          <p:cNvSpPr/>
          <p:nvPr/>
        </p:nvSpPr>
        <p:spPr>
          <a:xfrm>
            <a:off x="761810" y="5030125"/>
            <a:ext cx="4330368" cy="2342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00"/>
              </a:lnSpc>
              <a:spcAft>
                <a:spcPts val="600"/>
              </a:spcAft>
              <a:buNone/>
            </a:pPr>
            <a:r>
              <a:rPr lang="en-US" sz="2100" b="1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Momentum:</a:t>
            </a:r>
            <a:endParaRPr lang="en-US" sz="2100" b="1" dirty="0">
              <a:latin typeface="Palatino Linotype" panose="02040502050505030304" pitchFamily="18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490763" y="3036205"/>
            <a:ext cx="4520820" cy="1742429"/>
          </a:xfrm>
          <a:prstGeom prst="rect">
            <a:avLst/>
          </a:prstGeom>
          <a:solidFill>
            <a:srgbClr val="DA63B9">
              <a:alpha val="40000"/>
            </a:srgbClr>
          </a:solidFill>
          <a:ln>
            <a:solidFill>
              <a:srgbClr val="DA63B9"/>
            </a:solidFill>
          </a:ln>
        </p:spPr>
      </p:sp>
      <p:sp>
        <p:nvSpPr>
          <p:cNvPr id="11" name="Object 10"/>
          <p:cNvSpPr/>
          <p:nvPr/>
        </p:nvSpPr>
        <p:spPr>
          <a:xfrm>
            <a:off x="734151" y="3140886"/>
            <a:ext cx="4330368" cy="2342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00"/>
              </a:lnSpc>
              <a:spcAft>
                <a:spcPts val="600"/>
              </a:spcAft>
              <a:buNone/>
            </a:pPr>
            <a:r>
              <a:rPr lang="en-US" sz="2100" b="1" dirty="0"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Learning rate:</a:t>
            </a:r>
            <a:endParaRPr lang="en-US" sz="2100" b="1" dirty="0">
              <a:latin typeface="Palatino Linotype" panose="02040502050505030304" pitchFamily="18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761810" y="3856571"/>
            <a:ext cx="4330368" cy="163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33"/>
              </a:lnSpc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11454390" y="6528722"/>
            <a:ext cx="544110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444444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13</a:t>
            </a:r>
            <a:endParaRPr lang="en-US" dirty="0"/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9DAC54DE-76D6-4103-9322-CD1F63E7BD15}"/>
              </a:ext>
            </a:extLst>
          </p:cNvPr>
          <p:cNvSpPr/>
          <p:nvPr/>
        </p:nvSpPr>
        <p:spPr>
          <a:xfrm>
            <a:off x="715881" y="3460165"/>
            <a:ext cx="4360987" cy="14196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Palatino Linotype" panose="02040502050505030304" pitchFamily="18" charset="0"/>
                <a:ea typeface="Roboto Slab Regular" pitchFamily="34" charset="-122"/>
              </a:rPr>
              <a:t>0.01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Palatino Linotype" panose="02040502050505030304" pitchFamily="18" charset="0"/>
                <a:ea typeface="Roboto Slab Regular" pitchFamily="34" charset="-122"/>
              </a:rPr>
              <a:t>0.001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Palatino Linotype" panose="02040502050505030304" pitchFamily="18" charset="0"/>
                <a:ea typeface="Roboto Slab Regular" pitchFamily="34" charset="-122"/>
              </a:rPr>
              <a:t>0.0001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Palatino Linotype" panose="02040502050505030304" pitchFamily="18" charset="0"/>
                <a:ea typeface="Roboto Slab Regular" pitchFamily="34" charset="-122"/>
              </a:rPr>
              <a:t>0.00001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ECE09C5-42D8-45DF-B9D6-73F5F031C1B2}"/>
              </a:ext>
            </a:extLst>
          </p:cNvPr>
          <p:cNvSpPr txBox="1"/>
          <p:nvPr/>
        </p:nvSpPr>
        <p:spPr>
          <a:xfrm>
            <a:off x="666583" y="5370278"/>
            <a:ext cx="4330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To improve the stability, the convergence and the speed of the training.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latino Linotype" panose="02040502050505030304" pitchFamily="18" charset="0"/>
              </a:rPr>
              <a:t>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latino Linotype" panose="02040502050505030304" pitchFamily="18" charset="0"/>
              </a:rPr>
              <a:t>0.9</a:t>
            </a:r>
            <a:endParaRPr lang="it-IT" dirty="0">
              <a:latin typeface="Palatino Linotype" panose="02040502050505030304" pitchFamily="18" charset="0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A9DBF2E9-0076-45EF-BD25-2343E2228243}"/>
              </a:ext>
            </a:extLst>
          </p:cNvPr>
          <p:cNvSpPr/>
          <p:nvPr/>
        </p:nvSpPr>
        <p:spPr>
          <a:xfrm>
            <a:off x="476131" y="400359"/>
            <a:ext cx="11617595" cy="43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301"/>
              </a:lnSpc>
              <a:spcAft>
                <a:spcPts val="600"/>
              </a:spcAft>
              <a:buNone/>
            </a:pPr>
            <a:r>
              <a:rPr lang="en-US" sz="72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Which algorithm to use? (2)</a:t>
            </a:r>
            <a:endParaRPr lang="en-US" sz="7200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AAE5EF38-D864-431E-8826-9690652646C0}"/>
              </a:ext>
            </a:extLst>
          </p:cNvPr>
          <p:cNvSpPr/>
          <p:nvPr/>
        </p:nvSpPr>
        <p:spPr>
          <a:xfrm>
            <a:off x="1047488" y="6276372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000" i="1" dirty="0">
                <a:latin typeface="Palatino Linotype" panose="02040502050505030304" pitchFamily="18" charset="0"/>
                <a:ea typeface="Yu Gothic Medium" panose="020B0500000000000000" pitchFamily="34" charset="-128"/>
                <a:cs typeface="Roboto Slab Regular" pitchFamily="34" charset="-120"/>
              </a:rPr>
              <a:t>Empirical research 2019/2020</a:t>
            </a:r>
            <a:endParaRPr lang="en-US" sz="1000" i="1" dirty="0">
              <a:latin typeface="Palatino Linotype" panose="02040502050505030304" pitchFamily="18" charset="0"/>
              <a:ea typeface="Yu Gothic Medium" panose="020B0500000000000000" pitchFamily="34" charset="-128"/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32B74E0F-3670-4CA2-9FDC-2E1078ECD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254" y="1721800"/>
            <a:ext cx="3291377" cy="2298739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3D415BE-3F6D-4673-8058-398B334B7653}"/>
              </a:ext>
            </a:extLst>
          </p:cNvPr>
          <p:cNvSpPr txBox="1"/>
          <p:nvPr/>
        </p:nvSpPr>
        <p:spPr>
          <a:xfrm>
            <a:off x="6284928" y="2143917"/>
            <a:ext cx="20693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i="1" dirty="0" err="1">
                <a:latin typeface="Palatino Linotype" panose="02040502050505030304" pitchFamily="18" charset="0"/>
              </a:rPr>
              <a:t>L.r</a:t>
            </a:r>
            <a:r>
              <a:rPr lang="it-IT" sz="2100" i="1" dirty="0">
                <a:latin typeface="Palatino Linotype" panose="02040502050505030304" pitchFamily="18" charset="0"/>
              </a:rPr>
              <a:t>: 0.001</a:t>
            </a:r>
          </a:p>
          <a:p>
            <a:r>
              <a:rPr lang="it-IT" sz="2100" i="1" dirty="0">
                <a:latin typeface="Palatino Linotype" panose="02040502050505030304" pitchFamily="18" charset="0"/>
              </a:rPr>
              <a:t>Momentum:0.5</a:t>
            </a:r>
          </a:p>
          <a:p>
            <a:r>
              <a:rPr lang="it-IT" sz="2100" i="1" dirty="0">
                <a:latin typeface="Palatino Linotype" panose="02040502050505030304" pitchFamily="18" charset="0"/>
              </a:rPr>
              <a:t>53% </a:t>
            </a:r>
            <a:r>
              <a:rPr lang="it-IT" sz="2100" i="1" dirty="0" err="1">
                <a:latin typeface="Palatino Linotype" panose="02040502050505030304" pitchFamily="18" charset="0"/>
              </a:rPr>
              <a:t>accuracy</a:t>
            </a:r>
            <a:r>
              <a:rPr lang="it-IT" sz="2100" i="1" dirty="0">
                <a:latin typeface="Palatino Linotype" panose="02040502050505030304" pitchFamily="18" charset="0"/>
              </a:rPr>
              <a:t> in the training set vs 48%.</a:t>
            </a:r>
          </a:p>
          <a:p>
            <a:endParaRPr lang="it-IT" sz="2100" i="1" dirty="0">
              <a:latin typeface="Palatino Linotype" panose="02040502050505030304" pitchFamily="18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4B3C486-AA44-4DFD-95E9-D1921EF808E7}"/>
              </a:ext>
            </a:extLst>
          </p:cNvPr>
          <p:cNvSpPr txBox="1"/>
          <p:nvPr/>
        </p:nvSpPr>
        <p:spPr>
          <a:xfrm>
            <a:off x="6284928" y="4419444"/>
            <a:ext cx="20693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i="1" dirty="0" err="1">
                <a:latin typeface="Palatino Linotype" panose="02040502050505030304" pitchFamily="18" charset="0"/>
              </a:rPr>
              <a:t>L.r</a:t>
            </a:r>
            <a:r>
              <a:rPr lang="it-IT" sz="2100" i="1" dirty="0">
                <a:latin typeface="Palatino Linotype" panose="02040502050505030304" pitchFamily="18" charset="0"/>
              </a:rPr>
              <a:t>: 0.0001</a:t>
            </a:r>
          </a:p>
          <a:p>
            <a:r>
              <a:rPr lang="it-IT" sz="2100" i="1" dirty="0" err="1">
                <a:latin typeface="Palatino Linotype" panose="02040502050505030304" pitchFamily="18" charset="0"/>
              </a:rPr>
              <a:t>Momentum</a:t>
            </a:r>
            <a:r>
              <a:rPr lang="it-IT" sz="2100" i="1" dirty="0">
                <a:latin typeface="Palatino Linotype" panose="02040502050505030304" pitchFamily="18" charset="0"/>
              </a:rPr>
              <a:t>: 0.9</a:t>
            </a:r>
          </a:p>
          <a:p>
            <a:r>
              <a:rPr lang="it-IT" sz="2100" i="1" dirty="0">
                <a:latin typeface="Palatino Linotype" panose="02040502050505030304" pitchFamily="18" charset="0"/>
              </a:rPr>
              <a:t>60% </a:t>
            </a:r>
            <a:r>
              <a:rPr lang="it-IT" sz="2100" i="1" dirty="0" err="1">
                <a:latin typeface="Palatino Linotype" panose="02040502050505030304" pitchFamily="18" charset="0"/>
              </a:rPr>
              <a:t>accuracy</a:t>
            </a:r>
            <a:r>
              <a:rPr lang="it-IT" sz="2100" i="1" dirty="0">
                <a:latin typeface="Palatino Linotype" panose="02040502050505030304" pitchFamily="18" charset="0"/>
              </a:rPr>
              <a:t> in the training set </a:t>
            </a:r>
          </a:p>
          <a:p>
            <a:r>
              <a:rPr lang="it-IT" sz="2100" i="1" dirty="0">
                <a:latin typeface="Palatino Linotype" panose="02040502050505030304" pitchFamily="18" charset="0"/>
              </a:rPr>
              <a:t>vs 52%. </a:t>
            </a:r>
          </a:p>
          <a:p>
            <a:endParaRPr lang="it-IT" sz="2100" i="1" dirty="0">
              <a:latin typeface="Palatino Linotype" panose="02040502050505030304" pitchFamily="18" charset="0"/>
            </a:endParaRP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C8C63F6F-0194-464D-B505-965518FCC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908" y="4169997"/>
            <a:ext cx="3230723" cy="22563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C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144404"/>
            <a:ext cx="380905" cy="4761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Object 5"/>
          <p:cNvSpPr/>
          <p:nvPr/>
        </p:nvSpPr>
        <p:spPr>
          <a:xfrm>
            <a:off x="5054386" y="3380530"/>
            <a:ext cx="2475881" cy="16229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30"/>
              </a:lnSpc>
              <a:spcAft>
                <a:spcPts val="600"/>
              </a:spcAft>
              <a:buNone/>
            </a:pPr>
            <a:r>
              <a:rPr lang="en-US" sz="2100" b="1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</a:rPr>
              <a:t>ADAM</a:t>
            </a:r>
          </a:p>
          <a:p>
            <a:pPr algn="ctr">
              <a:lnSpc>
                <a:spcPts val="2130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</a:rPr>
              <a:t>Best model:</a:t>
            </a:r>
          </a:p>
          <a:p>
            <a:pPr algn="ctr">
              <a:lnSpc>
                <a:spcPts val="2130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</a:rPr>
              <a:t>Learning rate 0.0001</a:t>
            </a:r>
            <a:endParaRPr lang="en-US" sz="2100" dirty="0">
              <a:latin typeface="Palatino Linotype" panose="02040502050505030304" pitchFamily="18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904274" y="5492161"/>
            <a:ext cx="2475881" cy="5028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11447611" y="6528722"/>
            <a:ext cx="550889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444444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14</a:t>
            </a:r>
            <a:endParaRPr lang="en-US" dirty="0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6734BCCB-C51E-4D01-B471-D0687A9D78C0}"/>
              </a:ext>
            </a:extLst>
          </p:cNvPr>
          <p:cNvSpPr/>
          <p:nvPr/>
        </p:nvSpPr>
        <p:spPr>
          <a:xfrm>
            <a:off x="285678" y="678417"/>
            <a:ext cx="11617595" cy="295533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spcAft>
                <a:spcPts val="500"/>
              </a:spcAft>
              <a:buNone/>
            </a:pPr>
            <a:r>
              <a:rPr lang="en-US" sz="72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Which </a:t>
            </a:r>
          </a:p>
          <a:p>
            <a:pPr algn="l">
              <a:spcAft>
                <a:spcPts val="500"/>
              </a:spcAft>
              <a:buNone/>
            </a:pPr>
            <a:r>
              <a:rPr lang="en-US" sz="72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algorithm </a:t>
            </a:r>
          </a:p>
          <a:p>
            <a:pPr algn="l">
              <a:spcAft>
                <a:spcPts val="500"/>
              </a:spcAft>
              <a:buNone/>
            </a:pPr>
            <a:r>
              <a:rPr lang="en-US" sz="72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to use? (3)</a:t>
            </a:r>
            <a:endParaRPr lang="en-US" sz="7200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AFE1666D-38B0-43C2-B46B-7BFA46DAA46D}"/>
              </a:ext>
            </a:extLst>
          </p:cNvPr>
          <p:cNvSpPr/>
          <p:nvPr/>
        </p:nvSpPr>
        <p:spPr>
          <a:xfrm>
            <a:off x="8080352" y="3429000"/>
            <a:ext cx="2475881" cy="16229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30"/>
              </a:lnSpc>
              <a:spcAft>
                <a:spcPts val="600"/>
              </a:spcAft>
              <a:buNone/>
            </a:pPr>
            <a:r>
              <a:rPr lang="en-US" sz="2100" b="1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</a:rPr>
              <a:t>SGD</a:t>
            </a:r>
          </a:p>
          <a:p>
            <a:pPr algn="ctr">
              <a:lnSpc>
                <a:spcPts val="2130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</a:rPr>
              <a:t>Best model:</a:t>
            </a:r>
          </a:p>
          <a:p>
            <a:pPr algn="ctr">
              <a:lnSpc>
                <a:spcPts val="2130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</a:rPr>
              <a:t>Learning rate 0.0001</a:t>
            </a:r>
          </a:p>
          <a:p>
            <a:pPr algn="ctr">
              <a:lnSpc>
                <a:spcPts val="2130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</a:rPr>
              <a:t>Momentum 0.9</a:t>
            </a:r>
            <a:endParaRPr lang="en-US" sz="2100" dirty="0">
              <a:latin typeface="Palatino Linotype" panose="02040502050505030304" pitchFamily="18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06269D9-72EB-4E42-878C-F19D80AF5E06}"/>
              </a:ext>
            </a:extLst>
          </p:cNvPr>
          <p:cNvSpPr txBox="1"/>
          <p:nvPr/>
        </p:nvSpPr>
        <p:spPr>
          <a:xfrm>
            <a:off x="5308570" y="5382701"/>
            <a:ext cx="104953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i="1" dirty="0">
                <a:latin typeface="Palatino Linotype" panose="02040502050505030304" pitchFamily="18" charset="0"/>
              </a:rPr>
              <a:t>SGD </a:t>
            </a:r>
            <a:r>
              <a:rPr lang="it-IT" sz="2100" i="1" dirty="0" err="1">
                <a:latin typeface="Palatino Linotype" panose="02040502050505030304" pitchFamily="18" charset="0"/>
              </a:rPr>
              <a:t>has</a:t>
            </a:r>
            <a:r>
              <a:rPr lang="it-IT" sz="2100" i="1" dirty="0">
                <a:latin typeface="Palatino Linotype" panose="02040502050505030304" pitchFamily="18" charset="0"/>
              </a:rPr>
              <a:t> </a:t>
            </a:r>
            <a:r>
              <a:rPr lang="it-IT" sz="2100" i="1" dirty="0" err="1">
                <a:latin typeface="Palatino Linotype" panose="02040502050505030304" pitchFamily="18" charset="0"/>
              </a:rPr>
              <a:t>less</a:t>
            </a:r>
            <a:r>
              <a:rPr lang="it-IT" sz="2100" i="1" dirty="0">
                <a:latin typeface="Palatino Linotype" panose="02040502050505030304" pitchFamily="18" charset="0"/>
              </a:rPr>
              <a:t> </a:t>
            </a:r>
            <a:r>
              <a:rPr lang="it-IT" sz="2100" i="1" dirty="0" err="1">
                <a:latin typeface="Palatino Linotype" panose="02040502050505030304" pitchFamily="18" charset="0"/>
              </a:rPr>
              <a:t>overfitting</a:t>
            </a:r>
            <a:r>
              <a:rPr lang="it-IT" sz="2100" i="1" dirty="0">
                <a:latin typeface="Palatino Linotype" panose="02040502050505030304" pitchFamily="18" charset="0"/>
              </a:rPr>
              <a:t>, </a:t>
            </a:r>
            <a:r>
              <a:rPr lang="it-IT" sz="2100" i="1" dirty="0" err="1">
                <a:latin typeface="Palatino Linotype" panose="02040502050505030304" pitchFamily="18" charset="0"/>
              </a:rPr>
              <a:t>thus</a:t>
            </a:r>
            <a:r>
              <a:rPr lang="it-IT" sz="2100" i="1" dirty="0">
                <a:latin typeface="Palatino Linotype" panose="02040502050505030304" pitchFamily="18" charset="0"/>
              </a:rPr>
              <a:t> i decide to use </a:t>
            </a:r>
            <a:r>
              <a:rPr lang="it-IT" sz="2100" i="1" dirty="0" err="1">
                <a:latin typeface="Palatino Linotype" panose="02040502050505030304" pitchFamily="18" charset="0"/>
              </a:rPr>
              <a:t>it!</a:t>
            </a:r>
            <a:endParaRPr lang="it-IT" sz="2100" i="1" dirty="0">
              <a:latin typeface="Palatino Linotype" panose="02040502050505030304" pitchFamily="18" charset="0"/>
            </a:endParaRPr>
          </a:p>
        </p:txBody>
      </p:sp>
      <p:pic>
        <p:nvPicPr>
          <p:cNvPr id="4" name="Elemento grafico 3" descr="Statistiche">
            <a:extLst>
              <a:ext uri="{FF2B5EF4-FFF2-40B4-BE49-F238E27FC236}">
                <a16:creationId xmlns:a16="http://schemas.microsoft.com/office/drawing/2014/main" id="{31CC1380-8F04-4077-BFB6-0E5478673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7847" y="1555914"/>
            <a:ext cx="1824616" cy="1824616"/>
          </a:xfrm>
          <a:prstGeom prst="rect">
            <a:avLst/>
          </a:prstGeom>
        </p:spPr>
      </p:pic>
      <p:pic>
        <p:nvPicPr>
          <p:cNvPr id="10" name="Elemento grafico 9" descr="Statistiche da destra a sinistra">
            <a:extLst>
              <a:ext uri="{FF2B5EF4-FFF2-40B4-BE49-F238E27FC236}">
                <a16:creationId xmlns:a16="http://schemas.microsoft.com/office/drawing/2014/main" id="{C3F34C53-A81B-4DC5-BEAE-A4F139E5D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05984" y="1555914"/>
            <a:ext cx="1824616" cy="182461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C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099948" y="2876552"/>
            <a:ext cx="1989056" cy="257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90"/>
              </a:lnSpc>
              <a:spcAft>
                <a:spcPts val="600"/>
              </a:spcAft>
              <a:buNone/>
            </a:pPr>
            <a:r>
              <a:rPr lang="en-US" sz="2300" b="1" dirty="0">
                <a:solidFill>
                  <a:srgbClr val="00070E"/>
                </a:solidFill>
                <a:latin typeface="Playfair Display Black" pitchFamily="34" charset="0"/>
                <a:ea typeface="Playfair Display Black" pitchFamily="34" charset="-122"/>
                <a:cs typeface="Playfair Display Black" pitchFamily="34" charset="-120"/>
              </a:rPr>
              <a:t>Section 3</a:t>
            </a:r>
            <a:endParaRPr lang="en-US" b="1" dirty="0"/>
          </a:p>
        </p:txBody>
      </p:sp>
      <p:sp>
        <p:nvSpPr>
          <p:cNvPr id="3" name="Object 2"/>
          <p:cNvSpPr/>
          <p:nvPr/>
        </p:nvSpPr>
        <p:spPr>
          <a:xfrm>
            <a:off x="1181144" y="3420382"/>
            <a:ext cx="9826664" cy="5997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974"/>
              </a:lnSpc>
              <a:spcAft>
                <a:spcPts val="600"/>
              </a:spcAft>
              <a:buNone/>
            </a:pPr>
            <a:r>
              <a:rPr lang="en-US" sz="6600" b="1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MODEL IMPROVEMENTS</a:t>
            </a:r>
            <a:endParaRPr lang="en-US" sz="6600" b="1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1885702"/>
            <a:ext cx="380905" cy="47613"/>
          </a:xfrm>
          <a:prstGeom prst="rect">
            <a:avLst/>
          </a:prstGeom>
          <a:solidFill>
            <a:srgbClr val="FFCB4F"/>
          </a:solidFill>
        </p:spPr>
      </p:sp>
      <p:sp>
        <p:nvSpPr>
          <p:cNvPr id="3" name="Object 2"/>
          <p:cNvSpPr/>
          <p:nvPr/>
        </p:nvSpPr>
        <p:spPr>
          <a:xfrm>
            <a:off x="476131" y="-89317"/>
            <a:ext cx="11617595" cy="1587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spcAft>
                <a:spcPts val="300"/>
              </a:spcAft>
              <a:buNone/>
            </a:pPr>
            <a:r>
              <a:rPr lang="en-US" sz="66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Avoiding overfitting:</a:t>
            </a:r>
            <a:br>
              <a:rPr lang="en-US" sz="66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</a:br>
            <a:r>
              <a:rPr lang="en-US" sz="66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data augmentation (1)</a:t>
            </a:r>
            <a:endParaRPr lang="en-US" sz="6600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8694045" y="1904864"/>
            <a:ext cx="312283" cy="295200"/>
          </a:xfrm>
          <a:prstGeom prst="ellipse">
            <a:avLst/>
          </a:prstGeom>
          <a:solidFill>
            <a:srgbClr val="FFCB4F"/>
          </a:solidFill>
        </p:spPr>
      </p:sp>
      <p:sp>
        <p:nvSpPr>
          <p:cNvPr id="6" name="Object 5"/>
          <p:cNvSpPr/>
          <p:nvPr/>
        </p:nvSpPr>
        <p:spPr>
          <a:xfrm>
            <a:off x="9115078" y="1964775"/>
            <a:ext cx="6484903" cy="2189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30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Rotation</a:t>
            </a:r>
            <a:endParaRPr lang="en-US" sz="2100" dirty="0">
              <a:latin typeface="Palatino Linotype" panose="02040502050505030304" pitchFamily="18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9115078" y="2246613"/>
            <a:ext cx="6484903" cy="1504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8"/>
              </a:lnSpc>
              <a:spcAft>
                <a:spcPts val="600"/>
              </a:spcAft>
              <a:buNone/>
            </a:pPr>
            <a:r>
              <a:rPr lang="en-US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Rotation of the image of 40°.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8716869" y="2858682"/>
            <a:ext cx="312283" cy="295200"/>
          </a:xfrm>
          <a:prstGeom prst="ellipse">
            <a:avLst/>
          </a:prstGeom>
          <a:solidFill>
            <a:srgbClr val="DA63B9"/>
          </a:solidFill>
        </p:spPr>
      </p:sp>
      <p:sp>
        <p:nvSpPr>
          <p:cNvPr id="9" name="Object 8"/>
          <p:cNvSpPr/>
          <p:nvPr/>
        </p:nvSpPr>
        <p:spPr>
          <a:xfrm>
            <a:off x="4826881" y="3023371"/>
            <a:ext cx="1028443" cy="29520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100" dirty="0">
                <a:solidFill>
                  <a:srgbClr val="FFFFFF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2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9115078" y="2875353"/>
            <a:ext cx="6484903" cy="2189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30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Width shift</a:t>
            </a:r>
            <a:endParaRPr lang="en-US" sz="2100" dirty="0">
              <a:latin typeface="Palatino Linotype" panose="02040502050505030304" pitchFamily="18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9115077" y="3193127"/>
            <a:ext cx="6484903" cy="1504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8"/>
              </a:lnSpc>
              <a:spcAft>
                <a:spcPts val="600"/>
              </a:spcAft>
              <a:buNone/>
            </a:pPr>
            <a:r>
              <a:rPr lang="en-US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Shifting the image </a:t>
            </a:r>
          </a:p>
          <a:p>
            <a:pPr algn="l">
              <a:lnSpc>
                <a:spcPts val="1728"/>
              </a:lnSpc>
              <a:spcAft>
                <a:spcPts val="600"/>
              </a:spcAft>
              <a:buNone/>
            </a:pPr>
            <a:r>
              <a:rPr lang="en-US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horizontally by 20%.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8716869" y="3965149"/>
            <a:ext cx="312283" cy="288948"/>
          </a:xfrm>
          <a:prstGeom prst="ellipse">
            <a:avLst/>
          </a:prstGeom>
          <a:solidFill>
            <a:srgbClr val="B7DA63"/>
          </a:solidFill>
        </p:spPr>
        <p:txBody>
          <a:bodyPr/>
          <a:lstStyle/>
          <a:p>
            <a:endParaRPr lang="it-IT" dirty="0"/>
          </a:p>
        </p:txBody>
      </p:sp>
      <p:sp>
        <p:nvSpPr>
          <p:cNvPr id="14" name="Object 13"/>
          <p:cNvSpPr/>
          <p:nvPr/>
        </p:nvSpPr>
        <p:spPr>
          <a:xfrm>
            <a:off x="9115076" y="4012808"/>
            <a:ext cx="6484903" cy="2189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30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Height shift</a:t>
            </a:r>
            <a:endParaRPr lang="en-US" sz="2100" dirty="0">
              <a:latin typeface="Palatino Linotype" panose="02040502050505030304" pitchFamily="18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9115078" y="4410254"/>
            <a:ext cx="6484903" cy="1504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8"/>
              </a:lnSpc>
              <a:spcAft>
                <a:spcPts val="600"/>
              </a:spcAft>
              <a:buNone/>
            </a:pPr>
            <a:r>
              <a:rPr lang="en-US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Shifting the image vertically</a:t>
            </a:r>
          </a:p>
          <a:p>
            <a:pPr algn="l">
              <a:lnSpc>
                <a:spcPts val="1728"/>
              </a:lnSpc>
              <a:spcAft>
                <a:spcPts val="600"/>
              </a:spcAft>
              <a:buNone/>
            </a:pPr>
            <a:r>
              <a:rPr lang="en-US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 by 20%.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8694045" y="961822"/>
            <a:ext cx="310823" cy="298007"/>
          </a:xfrm>
          <a:prstGeom prst="ellipse">
            <a:avLst/>
          </a:prstGeom>
          <a:solidFill>
            <a:srgbClr val="3AD1ED"/>
          </a:solidFill>
        </p:spPr>
      </p:sp>
      <p:sp>
        <p:nvSpPr>
          <p:cNvPr id="18" name="Object 17"/>
          <p:cNvSpPr/>
          <p:nvPr/>
        </p:nvSpPr>
        <p:spPr>
          <a:xfrm>
            <a:off x="9115078" y="5111591"/>
            <a:ext cx="6484903" cy="2189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30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Zoom</a:t>
            </a:r>
            <a:endParaRPr lang="en-US" sz="2100" dirty="0">
              <a:latin typeface="Palatino Linotype" panose="02040502050505030304" pitchFamily="18" charset="0"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9115075" y="5458080"/>
            <a:ext cx="6484903" cy="1504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28"/>
              </a:lnSpc>
              <a:spcAft>
                <a:spcPts val="600"/>
              </a:spcAft>
              <a:buNone/>
            </a:pPr>
            <a:r>
              <a:rPr lang="en-US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Zooming the image of 30 %.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8722882" y="5055541"/>
            <a:ext cx="306270" cy="331074"/>
          </a:xfrm>
          <a:prstGeom prst="ellipse">
            <a:avLst/>
          </a:prstGeom>
          <a:solidFill>
            <a:srgbClr val="FFCB4F"/>
          </a:solidFill>
        </p:spPr>
      </p:sp>
      <p:sp>
        <p:nvSpPr>
          <p:cNvPr id="22" name="Object 21"/>
          <p:cNvSpPr/>
          <p:nvPr/>
        </p:nvSpPr>
        <p:spPr>
          <a:xfrm>
            <a:off x="9115078" y="1005114"/>
            <a:ext cx="6484903" cy="2189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30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Flipping the image</a:t>
            </a:r>
          </a:p>
          <a:p>
            <a:pPr algn="l">
              <a:lnSpc>
                <a:spcPts val="2130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 horizontally </a:t>
            </a:r>
            <a:endParaRPr lang="en-US" sz="2100" dirty="0">
              <a:latin typeface="Palatino Linotype" panose="02040502050505030304" pitchFamily="18" charset="0"/>
            </a:endParaRPr>
          </a:p>
        </p:txBody>
      </p:sp>
      <p:sp>
        <p:nvSpPr>
          <p:cNvPr id="24" name="Object 23"/>
          <p:cNvSpPr/>
          <p:nvPr/>
        </p:nvSpPr>
        <p:spPr>
          <a:xfrm>
            <a:off x="857036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000" i="1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"</a:t>
            </a:r>
            <a:r>
              <a:rPr lang="en-US" sz="1000" i="1" dirty="0" err="1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Imagenet</a:t>
            </a:r>
            <a:r>
              <a:rPr lang="en-US" sz="1000" i="1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 classification with deep convolutional neural networks" (2012), </a:t>
            </a:r>
            <a:r>
              <a:rPr lang="en-US" sz="1000" i="1" dirty="0" err="1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Krizhevsky</a:t>
            </a:r>
            <a:r>
              <a:rPr lang="en-US" sz="1000" i="1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 Alex, Ilya </a:t>
            </a:r>
            <a:r>
              <a:rPr lang="en-US" sz="1000" i="1" dirty="0" err="1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Sutskever</a:t>
            </a:r>
            <a:r>
              <a:rPr lang="en-US" sz="1000" i="1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 and Geoffrey E. Hinton.</a:t>
            </a:r>
          </a:p>
        </p:txBody>
      </p:sp>
      <p:sp>
        <p:nvSpPr>
          <p:cNvPr id="25" name="Object 24"/>
          <p:cNvSpPr/>
          <p:nvPr/>
        </p:nvSpPr>
        <p:spPr>
          <a:xfrm>
            <a:off x="11452549" y="6528722"/>
            <a:ext cx="545951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444444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16</a:t>
            </a:r>
            <a:endParaRPr lang="en-US" dirty="0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CC27F9F7-A18E-4A5F-8C8E-614E60142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91" y="2183749"/>
            <a:ext cx="2815881" cy="2124557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4EF3979D-AAB3-41FA-A330-ACE8FB963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89" y="4297554"/>
            <a:ext cx="2846183" cy="2147419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5497159A-D885-485D-9EEC-5A90A6296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929" y="2183749"/>
            <a:ext cx="2815881" cy="2124557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A507FC59-9A54-44D2-966B-25B2511CE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8929" y="4342352"/>
            <a:ext cx="2846184" cy="21474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476131" y="1824848"/>
            <a:ext cx="380905" cy="47613"/>
          </a:xfrm>
          <a:prstGeom prst="rect">
            <a:avLst/>
          </a:prstGeom>
          <a:solidFill>
            <a:srgbClr val="FFCB4F"/>
          </a:solidFill>
        </p:spPr>
      </p:sp>
      <p:sp>
        <p:nvSpPr>
          <p:cNvPr id="10" name="Object 9"/>
          <p:cNvSpPr/>
          <p:nvPr/>
        </p:nvSpPr>
        <p:spPr>
          <a:xfrm>
            <a:off x="11452297" y="6528722"/>
            <a:ext cx="546202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444444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17</a:t>
            </a:r>
            <a:endParaRPr lang="en-US" dirty="0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25A307E1-B3FC-443A-B16E-12C428F1D55B}"/>
              </a:ext>
            </a:extLst>
          </p:cNvPr>
          <p:cNvSpPr/>
          <p:nvPr/>
        </p:nvSpPr>
        <p:spPr>
          <a:xfrm>
            <a:off x="476131" y="-89317"/>
            <a:ext cx="11617595" cy="1587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spcAft>
                <a:spcPts val="300"/>
              </a:spcAft>
              <a:buNone/>
            </a:pPr>
            <a:r>
              <a:rPr lang="en-US" sz="66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Avoiding overfitting:</a:t>
            </a:r>
            <a:br>
              <a:rPr lang="en-US" sz="66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</a:br>
            <a:r>
              <a:rPr lang="en-US" sz="66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data augmentation (2)</a:t>
            </a:r>
            <a:endParaRPr lang="en-US" sz="6600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9F080A0-11CC-478C-B241-734929F47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69" y="2115351"/>
            <a:ext cx="4694334" cy="327858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B8BAB18-37A1-491F-99A7-0F0BA32D1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156" y="2062471"/>
            <a:ext cx="4694334" cy="3331462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99C8585-8D97-41ED-869D-859B5B4F6FB9}"/>
              </a:ext>
            </a:extLst>
          </p:cNvPr>
          <p:cNvSpPr txBox="1"/>
          <p:nvPr/>
        </p:nvSpPr>
        <p:spPr>
          <a:xfrm>
            <a:off x="2487199" y="5503428"/>
            <a:ext cx="72145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i="1" dirty="0">
                <a:latin typeface="Palatino Linotype" panose="02040502050505030304" pitchFamily="18" charset="0"/>
              </a:rPr>
              <a:t>69% </a:t>
            </a:r>
            <a:r>
              <a:rPr lang="it-IT" sz="2100" i="1" dirty="0" err="1">
                <a:latin typeface="Palatino Linotype" panose="02040502050505030304" pitchFamily="18" charset="0"/>
              </a:rPr>
              <a:t>accuracy</a:t>
            </a:r>
            <a:r>
              <a:rPr lang="it-IT" sz="2100" i="1" dirty="0">
                <a:latin typeface="Palatino Linotype" panose="02040502050505030304" pitchFamily="18" charset="0"/>
              </a:rPr>
              <a:t> in training set and 67% in test set</a:t>
            </a:r>
          </a:p>
          <a:p>
            <a:pPr algn="ctr"/>
            <a:r>
              <a:rPr lang="it-IT" sz="2100" i="1" dirty="0">
                <a:latin typeface="Palatino Linotype" panose="02040502050505030304" pitchFamily="18" charset="0"/>
              </a:rPr>
              <a:t>No more </a:t>
            </a:r>
            <a:r>
              <a:rPr lang="it-IT" sz="2100" i="1" dirty="0" err="1">
                <a:latin typeface="Palatino Linotype" panose="02040502050505030304" pitchFamily="18" charset="0"/>
              </a:rPr>
              <a:t>overfitting</a:t>
            </a:r>
            <a:r>
              <a:rPr lang="it-IT" sz="2100" i="1" dirty="0">
                <a:latin typeface="Palatino Linotype" panose="02040502050505030304" pitchFamily="18" charset="0"/>
              </a:rPr>
              <a:t> </a:t>
            </a:r>
            <a:r>
              <a:rPr lang="it-IT" sz="2100" i="1" dirty="0" err="1">
                <a:latin typeface="Palatino Linotype" panose="02040502050505030304" pitchFamily="18" charset="0"/>
              </a:rPr>
              <a:t>but</a:t>
            </a:r>
            <a:r>
              <a:rPr lang="it-IT" sz="2100" i="1" dirty="0">
                <a:latin typeface="Palatino Linotype" panose="02040502050505030304" pitchFamily="18" charset="0"/>
              </a:rPr>
              <a:t> the learning </a:t>
            </a:r>
            <a:r>
              <a:rPr lang="it-IT" sz="2100" i="1" dirty="0" err="1">
                <a:latin typeface="Palatino Linotype" panose="02040502050505030304" pitchFamily="18" charset="0"/>
              </a:rPr>
              <a:t>is</a:t>
            </a:r>
            <a:r>
              <a:rPr lang="it-IT" sz="2100" i="1" dirty="0">
                <a:latin typeface="Palatino Linotype" panose="02040502050505030304" pitchFamily="18" charset="0"/>
              </a:rPr>
              <a:t> </a:t>
            </a:r>
            <a:r>
              <a:rPr lang="it-IT" sz="2100" i="1" dirty="0" err="1">
                <a:latin typeface="Palatino Linotype" panose="02040502050505030304" pitchFamily="18" charset="0"/>
              </a:rPr>
              <a:t>unstable</a:t>
            </a:r>
            <a:r>
              <a:rPr lang="it-IT" sz="2100" i="1" dirty="0">
                <a:latin typeface="Palatino Linotype" panose="02040502050505030304" pitchFamily="18" charset="0"/>
              </a:rPr>
              <a:t>!</a:t>
            </a:r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0ECD9A59-D531-47A2-972D-0A1FC7941AF6}"/>
              </a:ext>
            </a:extLst>
          </p:cNvPr>
          <p:cNvSpPr/>
          <p:nvPr/>
        </p:nvSpPr>
        <p:spPr>
          <a:xfrm>
            <a:off x="1047488" y="6276372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000" i="1" dirty="0">
                <a:latin typeface="Palatino Linotype" panose="02040502050505030304" pitchFamily="18" charset="0"/>
                <a:ea typeface="Yu Gothic Medium" panose="020B0500000000000000" pitchFamily="34" charset="-128"/>
                <a:cs typeface="Roboto Slab Regular" pitchFamily="34" charset="-120"/>
              </a:rPr>
              <a:t>Empirical research 2019/2020</a:t>
            </a:r>
            <a:endParaRPr lang="en-US" sz="1000" i="1" dirty="0">
              <a:latin typeface="Palatino Linotype" panose="02040502050505030304" pitchFamily="18" charset="0"/>
              <a:ea typeface="Yu Gothic Medium" panose="020B0500000000000000" pitchFamily="34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51076" y="1913657"/>
            <a:ext cx="380905" cy="47613"/>
          </a:xfrm>
          <a:prstGeom prst="rect">
            <a:avLst/>
          </a:prstGeom>
          <a:solidFill>
            <a:srgbClr val="FFCB4F"/>
          </a:solidFill>
        </p:spPr>
      </p:sp>
      <p:sp>
        <p:nvSpPr>
          <p:cNvPr id="6" name="Object 5"/>
          <p:cNvSpPr/>
          <p:nvPr/>
        </p:nvSpPr>
        <p:spPr>
          <a:xfrm>
            <a:off x="8225411" y="2440763"/>
            <a:ext cx="4570857" cy="5447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85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Improvement of stability and</a:t>
            </a:r>
            <a:b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</a:b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performance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476131" y="3560883"/>
            <a:ext cx="133317" cy="133317"/>
          </a:xfrm>
          <a:prstGeom prst="ellipse">
            <a:avLst/>
          </a:prstGeom>
          <a:solidFill>
            <a:srgbClr val="DA63B9"/>
          </a:solidFill>
        </p:spPr>
      </p:sp>
      <p:sp>
        <p:nvSpPr>
          <p:cNvPr id="8" name="Object 7"/>
          <p:cNvSpPr/>
          <p:nvPr/>
        </p:nvSpPr>
        <p:spPr>
          <a:xfrm>
            <a:off x="8225410" y="3286761"/>
            <a:ext cx="4570857" cy="14533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85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It normalizes the output of the</a:t>
            </a:r>
            <a:b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</a:b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previous activation layer by</a:t>
            </a:r>
            <a:b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</a:b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subtracting the batch mean and</a:t>
            </a:r>
            <a:b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</a:b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dividing by the batch standard</a:t>
            </a:r>
            <a:b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</a:b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deviation.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476131" y="5436839"/>
            <a:ext cx="133317" cy="133317"/>
          </a:xfrm>
          <a:prstGeom prst="ellipse">
            <a:avLst/>
          </a:prstGeom>
          <a:solidFill>
            <a:srgbClr val="B7DA63"/>
          </a:solidFill>
        </p:spPr>
      </p:sp>
      <p:sp>
        <p:nvSpPr>
          <p:cNvPr id="10" name="Object 9"/>
          <p:cNvSpPr/>
          <p:nvPr/>
        </p:nvSpPr>
        <p:spPr>
          <a:xfrm>
            <a:off x="8225411" y="5094543"/>
            <a:ext cx="4570857" cy="2418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85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</a:rPr>
              <a:t>After each convolutional layer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1047488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buNone/>
            </a:pPr>
            <a:r>
              <a:rPr lang="en-US" sz="1000" i="1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"Batch Normalization: Accelerating Deep Network Training by Reducing Internal Covariate Shift" (2015),</a:t>
            </a:r>
          </a:p>
          <a:p>
            <a:pPr algn="ctr">
              <a:buNone/>
            </a:pPr>
            <a:r>
              <a:rPr lang="en-US" sz="1000" i="1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 </a:t>
            </a:r>
            <a:r>
              <a:rPr lang="en-US" sz="1000" i="1" dirty="0" err="1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Ioffe</a:t>
            </a:r>
            <a:r>
              <a:rPr lang="en-US" sz="1000" i="1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 Sergey, </a:t>
            </a:r>
            <a:r>
              <a:rPr lang="en-US" sz="1000" i="1" dirty="0" err="1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Szegedy</a:t>
            </a:r>
            <a:r>
              <a:rPr lang="en-US" sz="1000" i="1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 Christian </a:t>
            </a:r>
          </a:p>
        </p:txBody>
      </p:sp>
      <p:sp>
        <p:nvSpPr>
          <p:cNvPr id="12" name="Object 11"/>
          <p:cNvSpPr/>
          <p:nvPr/>
        </p:nvSpPr>
        <p:spPr>
          <a:xfrm>
            <a:off x="11450372" y="6528722"/>
            <a:ext cx="548127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444444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19</a:t>
            </a:r>
            <a:endParaRPr lang="en-US" dirty="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34E7F23E-56F0-4BE1-90B6-73AA2C0486A1}"/>
              </a:ext>
            </a:extLst>
          </p:cNvPr>
          <p:cNvSpPr/>
          <p:nvPr/>
        </p:nvSpPr>
        <p:spPr>
          <a:xfrm>
            <a:off x="542789" y="-128568"/>
            <a:ext cx="11617595" cy="16946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spcAft>
                <a:spcPts val="300"/>
              </a:spcAft>
              <a:buNone/>
            </a:pPr>
            <a:r>
              <a:rPr lang="en-US" sz="66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Increasing the stability: </a:t>
            </a:r>
          </a:p>
          <a:p>
            <a:pPr algn="l">
              <a:spcAft>
                <a:spcPts val="300"/>
              </a:spcAft>
              <a:buNone/>
            </a:pPr>
            <a:r>
              <a:rPr lang="en-US" sz="66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Batch normalization (1)</a:t>
            </a:r>
            <a:endParaRPr lang="en-US" sz="6600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13FCEAE-B058-4468-BA1D-818FC89EF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405" y="3182651"/>
            <a:ext cx="3994930" cy="279011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3434C0D-65CD-414B-953A-450C31213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31" y="3182651"/>
            <a:ext cx="3892189" cy="276219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5BCAB70-55B6-4FF5-ABD2-C67BEA895FA9}"/>
              </a:ext>
            </a:extLst>
          </p:cNvPr>
          <p:cNvSpPr txBox="1"/>
          <p:nvPr/>
        </p:nvSpPr>
        <p:spPr>
          <a:xfrm>
            <a:off x="1342102" y="2713114"/>
            <a:ext cx="83772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i="1" dirty="0">
                <a:latin typeface="Palatino Linotype" panose="02040502050505030304" pitchFamily="18" charset="0"/>
              </a:rPr>
              <a:t>69% </a:t>
            </a:r>
            <a:r>
              <a:rPr lang="it-IT" sz="2100" i="1" dirty="0" err="1">
                <a:latin typeface="Palatino Linotype" panose="02040502050505030304" pitchFamily="18" charset="0"/>
              </a:rPr>
              <a:t>accuracy</a:t>
            </a:r>
            <a:r>
              <a:rPr lang="it-IT" sz="2100" i="1" dirty="0">
                <a:latin typeface="Palatino Linotype" panose="02040502050505030304" pitchFamily="18" charset="0"/>
              </a:rPr>
              <a:t> in training set and 68% in test set.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4EEE20D-9033-4DF1-8D40-5B47AE77AA43}"/>
              </a:ext>
            </a:extLst>
          </p:cNvPr>
          <p:cNvSpPr/>
          <p:nvPr/>
        </p:nvSpPr>
        <p:spPr>
          <a:xfrm>
            <a:off x="2636839" y="1992664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it-IT" sz="2100" i="1" dirty="0">
              <a:latin typeface="Palatino Linotype" panose="02040502050505030304" pitchFamily="18" charset="0"/>
            </a:endParaRPr>
          </a:p>
          <a:p>
            <a:r>
              <a:rPr lang="it-IT" sz="2100" i="1" dirty="0" err="1">
                <a:latin typeface="Palatino Linotype" panose="02040502050505030304" pitchFamily="18" charset="0"/>
              </a:rPr>
              <a:t>Not</a:t>
            </a:r>
            <a:r>
              <a:rPr lang="it-IT" sz="2100" i="1" dirty="0">
                <a:latin typeface="Palatino Linotype" panose="02040502050505030304" pitchFamily="18" charset="0"/>
              </a:rPr>
              <a:t> a large </a:t>
            </a:r>
            <a:r>
              <a:rPr lang="it-IT" sz="2100" i="1" dirty="0" err="1">
                <a:latin typeface="Palatino Linotype" panose="02040502050505030304" pitchFamily="18" charset="0"/>
              </a:rPr>
              <a:t>improvement</a:t>
            </a:r>
            <a:r>
              <a:rPr lang="it-IT" sz="2100" i="1" dirty="0">
                <a:latin typeface="Palatino Linotype" panose="02040502050505030304" pitchFamily="18" charset="0"/>
              </a:rPr>
              <a:t>:</a:t>
            </a: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E02D2341-7383-43EB-9166-2E7E387BDB63}"/>
              </a:ext>
            </a:extLst>
          </p:cNvPr>
          <p:cNvSpPr/>
          <p:nvPr/>
        </p:nvSpPr>
        <p:spPr>
          <a:xfrm>
            <a:off x="8007089" y="2525758"/>
            <a:ext cx="133317" cy="133317"/>
          </a:xfrm>
          <a:prstGeom prst="ellipse">
            <a:avLst/>
          </a:prstGeom>
          <a:solidFill>
            <a:srgbClr val="FFCB4F"/>
          </a:solidFill>
        </p:spPr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55D49B44-1746-4877-9A88-AF49B976B0D3}"/>
              </a:ext>
            </a:extLst>
          </p:cNvPr>
          <p:cNvSpPr/>
          <p:nvPr/>
        </p:nvSpPr>
        <p:spPr>
          <a:xfrm>
            <a:off x="8007088" y="3400963"/>
            <a:ext cx="133317" cy="133317"/>
          </a:xfrm>
          <a:prstGeom prst="ellipse">
            <a:avLst/>
          </a:prstGeom>
          <a:solidFill>
            <a:srgbClr val="DA63B9"/>
          </a:solidFill>
        </p:spPr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A00A9877-38E2-4737-80BF-C6318F54E28A}"/>
              </a:ext>
            </a:extLst>
          </p:cNvPr>
          <p:cNvSpPr/>
          <p:nvPr/>
        </p:nvSpPr>
        <p:spPr>
          <a:xfrm>
            <a:off x="8019021" y="5203048"/>
            <a:ext cx="133317" cy="133317"/>
          </a:xfrm>
          <a:prstGeom prst="ellipse">
            <a:avLst/>
          </a:prstGeom>
          <a:solidFill>
            <a:srgbClr val="00B0F0"/>
          </a:solid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1011611"/>
            <a:ext cx="380905" cy="47613"/>
          </a:xfrm>
          <a:prstGeom prst="rect">
            <a:avLst/>
          </a:prstGeom>
          <a:solidFill>
            <a:srgbClr val="FFCB4F"/>
          </a:solidFill>
        </p:spPr>
      </p:sp>
      <p:sp>
        <p:nvSpPr>
          <p:cNvPr id="3" name="Object 2"/>
          <p:cNvSpPr/>
          <p:nvPr/>
        </p:nvSpPr>
        <p:spPr>
          <a:xfrm>
            <a:off x="476131" y="400359"/>
            <a:ext cx="11617595" cy="43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301"/>
              </a:lnSpc>
              <a:spcAft>
                <a:spcPts val="600"/>
              </a:spcAft>
              <a:buNone/>
            </a:pPr>
            <a:r>
              <a:rPr lang="en-US" sz="72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</a:rPr>
              <a:t>Final model </a:t>
            </a:r>
            <a:endParaRPr lang="en-US" sz="7200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EB250A7-5243-4F0A-91D1-4A93CFABF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11425180" y="6528722"/>
            <a:ext cx="573319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444444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20</a:t>
            </a:r>
            <a:endParaRPr lang="en-US" dirty="0"/>
          </a:p>
        </p:txBody>
      </p:sp>
      <p:sp>
        <p:nvSpPr>
          <p:cNvPr id="11" name="Object 18">
            <a:extLst>
              <a:ext uri="{FF2B5EF4-FFF2-40B4-BE49-F238E27FC236}">
                <a16:creationId xmlns:a16="http://schemas.microsoft.com/office/drawing/2014/main" id="{CC7F2A00-D20A-4D97-9898-71A7816CA954}"/>
              </a:ext>
            </a:extLst>
          </p:cNvPr>
          <p:cNvSpPr/>
          <p:nvPr/>
        </p:nvSpPr>
        <p:spPr>
          <a:xfrm>
            <a:off x="1047488" y="6276372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000" i="1" dirty="0">
                <a:latin typeface="Palatino Linotype" panose="02040502050505030304" pitchFamily="18" charset="0"/>
                <a:ea typeface="Yu Gothic Medium" panose="020B0500000000000000" pitchFamily="34" charset="-128"/>
                <a:cs typeface="Roboto Slab Regular" pitchFamily="34" charset="-120"/>
              </a:rPr>
              <a:t>Empirical research 2019/2020</a:t>
            </a:r>
            <a:endParaRPr lang="en-US" sz="1000" i="1" dirty="0">
              <a:latin typeface="Palatino Linotype" panose="02040502050505030304" pitchFamily="18" charset="0"/>
              <a:ea typeface="Yu Gothic Medium" panose="020B0500000000000000" pitchFamily="34" charset="-128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9B9A4B6-6547-4FCD-AB99-52F3FFE529C9}"/>
              </a:ext>
            </a:extLst>
          </p:cNvPr>
          <p:cNvSpPr txBox="1"/>
          <p:nvPr/>
        </p:nvSpPr>
        <p:spPr>
          <a:xfrm>
            <a:off x="463001" y="1376139"/>
            <a:ext cx="582192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b="1" dirty="0">
                <a:latin typeface="Palatino Linotype" panose="02040502050505030304" pitchFamily="18" charset="0"/>
              </a:rPr>
              <a:t>SUMMARY:</a:t>
            </a:r>
          </a:p>
          <a:p>
            <a:endParaRPr lang="it-IT" sz="2100" b="1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100" dirty="0" err="1">
                <a:latin typeface="Palatino Linotype" panose="02040502050505030304" pitchFamily="18" charset="0"/>
              </a:rPr>
              <a:t>Optimizer</a:t>
            </a:r>
            <a:r>
              <a:rPr lang="it-IT" sz="2100" i="1" dirty="0">
                <a:latin typeface="Palatino Linotype" panose="02040502050505030304" pitchFamily="18" charset="0"/>
              </a:rPr>
              <a:t>: SGD </a:t>
            </a:r>
            <a:r>
              <a:rPr lang="it-IT" sz="2100" dirty="0">
                <a:latin typeface="Palatino Linotype" panose="02040502050505030304" pitchFamily="18" charset="0"/>
              </a:rPr>
              <a:t>with 0.0001 </a:t>
            </a:r>
            <a:r>
              <a:rPr lang="it-IT" sz="2100" dirty="0" err="1">
                <a:latin typeface="Palatino Linotype" panose="02040502050505030304" pitchFamily="18" charset="0"/>
              </a:rPr>
              <a:t>as</a:t>
            </a:r>
            <a:r>
              <a:rPr lang="it-IT" sz="2100" dirty="0">
                <a:latin typeface="Palatino Linotype" panose="02040502050505030304" pitchFamily="18" charset="0"/>
              </a:rPr>
              <a:t> learning rate and 0.9 </a:t>
            </a:r>
            <a:r>
              <a:rPr lang="it-IT" sz="2100" dirty="0" err="1">
                <a:latin typeface="Palatino Linotype" panose="02040502050505030304" pitchFamily="18" charset="0"/>
              </a:rPr>
              <a:t>as</a:t>
            </a:r>
            <a:r>
              <a:rPr lang="it-IT" sz="2100" dirty="0">
                <a:latin typeface="Palatino Linotype" panose="02040502050505030304" pitchFamily="18" charset="0"/>
              </a:rPr>
              <a:t> </a:t>
            </a:r>
            <a:r>
              <a:rPr lang="it-IT" sz="2100" dirty="0" err="1">
                <a:latin typeface="Palatino Linotype" panose="02040502050505030304" pitchFamily="18" charset="0"/>
              </a:rPr>
              <a:t>momentum</a:t>
            </a:r>
            <a:r>
              <a:rPr lang="it-IT" sz="2100" dirty="0">
                <a:latin typeface="Palatino Linotype" panose="02040502050505030304" pitchFamily="18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1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100" dirty="0">
                <a:latin typeface="Palatino Linotype" panose="02040502050505030304" pitchFamily="18" charset="0"/>
              </a:rPr>
              <a:t> </a:t>
            </a:r>
            <a:r>
              <a:rPr lang="it-IT" sz="2100" dirty="0" err="1">
                <a:latin typeface="Palatino Linotype" panose="02040502050505030304" pitchFamily="18" charset="0"/>
              </a:rPr>
              <a:t>Activation</a:t>
            </a:r>
            <a:r>
              <a:rPr lang="it-IT" sz="2100" dirty="0">
                <a:latin typeface="Palatino Linotype" panose="02040502050505030304" pitchFamily="18" charset="0"/>
              </a:rPr>
              <a:t> </a:t>
            </a:r>
            <a:r>
              <a:rPr lang="it-IT" sz="2100" dirty="0" err="1">
                <a:latin typeface="Palatino Linotype" panose="02040502050505030304" pitchFamily="18" charset="0"/>
              </a:rPr>
              <a:t>functions</a:t>
            </a:r>
            <a:r>
              <a:rPr lang="it-IT" sz="2100" dirty="0">
                <a:latin typeface="Palatino Linotype" panose="02040502050505030304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it-IT" sz="2100" i="1" dirty="0" err="1">
                <a:latin typeface="Palatino Linotype" panose="02040502050505030304" pitchFamily="18" charset="0"/>
              </a:rPr>
              <a:t>Leaky</a:t>
            </a:r>
            <a:r>
              <a:rPr lang="it-IT" sz="2100" i="1" dirty="0">
                <a:latin typeface="Palatino Linotype" panose="02040502050505030304" pitchFamily="18" charset="0"/>
              </a:rPr>
              <a:t> </a:t>
            </a:r>
            <a:r>
              <a:rPr lang="it-IT" sz="2100" i="1" dirty="0" err="1">
                <a:latin typeface="Palatino Linotype" panose="02040502050505030304" pitchFamily="18" charset="0"/>
              </a:rPr>
              <a:t>Relu</a:t>
            </a:r>
            <a:r>
              <a:rPr lang="it-IT" sz="2100" i="1" dirty="0">
                <a:latin typeface="Palatino Linotype" panose="02040502050505030304" pitchFamily="18" charset="0"/>
              </a:rPr>
              <a:t> </a:t>
            </a:r>
            <a:r>
              <a:rPr lang="it-IT" sz="2100" dirty="0">
                <a:latin typeface="Palatino Linotype" panose="02040502050505030304" pitchFamily="18" charset="0"/>
              </a:rPr>
              <a:t>in the </a:t>
            </a:r>
            <a:r>
              <a:rPr lang="it-IT" sz="2100" dirty="0" err="1">
                <a:latin typeface="Palatino Linotype" panose="02040502050505030304" pitchFamily="18" charset="0"/>
              </a:rPr>
              <a:t>hidden</a:t>
            </a:r>
            <a:r>
              <a:rPr lang="it-IT" sz="2100" dirty="0">
                <a:latin typeface="Palatino Linotype" panose="02040502050505030304" pitchFamily="18" charset="0"/>
              </a:rPr>
              <a:t> </a:t>
            </a:r>
            <a:r>
              <a:rPr lang="it-IT" sz="2100" dirty="0" err="1">
                <a:latin typeface="Palatino Linotype" panose="02040502050505030304" pitchFamily="18" charset="0"/>
              </a:rPr>
              <a:t>layers</a:t>
            </a:r>
            <a:endParaRPr lang="it-IT" sz="2100" dirty="0">
              <a:latin typeface="Palatino Linotype" panose="02040502050505030304" pitchFamily="18" charset="0"/>
            </a:endParaRPr>
          </a:p>
          <a:p>
            <a:pPr marL="285750" indent="-285750">
              <a:buFontTx/>
              <a:buChar char="-"/>
            </a:pPr>
            <a:r>
              <a:rPr lang="it-IT" sz="2100" i="1" dirty="0">
                <a:latin typeface="Palatino Linotype" panose="02040502050505030304" pitchFamily="18" charset="0"/>
              </a:rPr>
              <a:t>Soft Max </a:t>
            </a:r>
            <a:r>
              <a:rPr lang="it-IT" sz="2100" dirty="0">
                <a:latin typeface="Palatino Linotype" panose="02040502050505030304" pitchFamily="18" charset="0"/>
              </a:rPr>
              <a:t>in the output </a:t>
            </a:r>
            <a:r>
              <a:rPr lang="it-IT" sz="2100" dirty="0" err="1">
                <a:latin typeface="Palatino Linotype" panose="02040502050505030304" pitchFamily="18" charset="0"/>
              </a:rPr>
              <a:t>layers</a:t>
            </a:r>
            <a:endParaRPr lang="it-IT" sz="21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1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100" i="1" dirty="0" err="1">
                <a:latin typeface="Palatino Linotype" panose="02040502050505030304" pitchFamily="18" charset="0"/>
              </a:rPr>
              <a:t>Categorical</a:t>
            </a:r>
            <a:r>
              <a:rPr lang="it-IT" sz="2100" i="1" dirty="0">
                <a:latin typeface="Palatino Linotype" panose="02040502050505030304" pitchFamily="18" charset="0"/>
              </a:rPr>
              <a:t> cross-</a:t>
            </a:r>
            <a:r>
              <a:rPr lang="it-IT" sz="2100" i="1" dirty="0" err="1">
                <a:latin typeface="Palatino Linotype" panose="02040502050505030304" pitchFamily="18" charset="0"/>
              </a:rPr>
              <a:t>entropy</a:t>
            </a:r>
            <a:r>
              <a:rPr lang="it-IT" sz="2100" i="1" dirty="0">
                <a:latin typeface="Palatino Linotype" panose="02040502050505030304" pitchFamily="18" charset="0"/>
              </a:rPr>
              <a:t> </a:t>
            </a:r>
            <a:r>
              <a:rPr lang="it-IT" sz="2100" dirty="0" err="1">
                <a:latin typeface="Palatino Linotype" panose="02040502050505030304" pitchFamily="18" charset="0"/>
              </a:rPr>
              <a:t>as</a:t>
            </a:r>
            <a:r>
              <a:rPr lang="it-IT" sz="2100" dirty="0">
                <a:latin typeface="Palatino Linotype" panose="02040502050505030304" pitchFamily="18" charset="0"/>
              </a:rPr>
              <a:t> </a:t>
            </a:r>
            <a:r>
              <a:rPr lang="it-IT" sz="2100" dirty="0" err="1">
                <a:latin typeface="Palatino Linotype" panose="02040502050505030304" pitchFamily="18" charset="0"/>
              </a:rPr>
              <a:t>loss</a:t>
            </a:r>
            <a:r>
              <a:rPr lang="it-IT" sz="2100" dirty="0">
                <a:latin typeface="Palatino Linotype" panose="02040502050505030304" pitchFamily="18" charset="0"/>
              </a:rPr>
              <a:t> </a:t>
            </a:r>
            <a:r>
              <a:rPr lang="it-IT" sz="2100" dirty="0" err="1">
                <a:latin typeface="Palatino Linotype" panose="02040502050505030304" pitchFamily="18" charset="0"/>
              </a:rPr>
              <a:t>function</a:t>
            </a:r>
            <a:r>
              <a:rPr lang="it-IT" sz="2100" dirty="0">
                <a:latin typeface="Palatino Linotype" panose="02040502050505030304" pitchFamily="18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1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100" dirty="0">
                <a:latin typeface="Palatino Linotype" panose="02040502050505030304" pitchFamily="18" charset="0"/>
              </a:rPr>
              <a:t> 32 </a:t>
            </a:r>
            <a:r>
              <a:rPr lang="it-IT" sz="2100" dirty="0" err="1">
                <a:latin typeface="Palatino Linotype" panose="02040502050505030304" pitchFamily="18" charset="0"/>
              </a:rPr>
              <a:t>as</a:t>
            </a:r>
            <a:r>
              <a:rPr lang="it-IT" sz="2100" dirty="0">
                <a:latin typeface="Palatino Linotype" panose="02040502050505030304" pitchFamily="18" charset="0"/>
              </a:rPr>
              <a:t> batch size and 100 </a:t>
            </a:r>
            <a:r>
              <a:rPr lang="it-IT" sz="2100" dirty="0" err="1">
                <a:latin typeface="Palatino Linotype" panose="02040502050505030304" pitchFamily="18" charset="0"/>
              </a:rPr>
              <a:t>epochs</a:t>
            </a:r>
            <a:r>
              <a:rPr lang="it-IT" sz="2100" dirty="0">
                <a:latin typeface="Palatino Linotype" panose="02040502050505030304" pitchFamily="18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100" dirty="0">
              <a:latin typeface="Palatino Linotype" panose="020405020505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100" dirty="0">
                <a:latin typeface="Palatino Linotype" panose="02040502050505030304" pitchFamily="18" charset="0"/>
              </a:rPr>
              <a:t> </a:t>
            </a:r>
            <a:r>
              <a:rPr lang="it-IT" sz="2100" i="1" dirty="0">
                <a:latin typeface="Palatino Linotype" panose="02040502050505030304" pitchFamily="18" charset="0"/>
              </a:rPr>
              <a:t>Data </a:t>
            </a:r>
            <a:r>
              <a:rPr lang="it-IT" sz="2100" i="1" dirty="0" err="1">
                <a:latin typeface="Palatino Linotype" panose="02040502050505030304" pitchFamily="18" charset="0"/>
              </a:rPr>
              <a:t>augmentation</a:t>
            </a:r>
            <a:r>
              <a:rPr lang="it-IT" sz="2100" i="1" dirty="0">
                <a:latin typeface="Palatino Linotype" panose="02040502050505030304" pitchFamily="18" charset="0"/>
              </a:rPr>
              <a:t> </a:t>
            </a:r>
            <a:r>
              <a:rPr lang="it-IT" sz="2100" dirty="0">
                <a:latin typeface="Palatino Linotype" panose="02040502050505030304" pitchFamily="18" charset="0"/>
              </a:rPr>
              <a:t>+ </a:t>
            </a:r>
            <a:r>
              <a:rPr lang="it-IT" sz="2100" i="1" dirty="0">
                <a:latin typeface="Palatino Linotype" panose="02040502050505030304" pitchFamily="18" charset="0"/>
              </a:rPr>
              <a:t>Batch </a:t>
            </a:r>
            <a:r>
              <a:rPr lang="it-IT" sz="2100" i="1" dirty="0" err="1">
                <a:latin typeface="Palatino Linotype" panose="02040502050505030304" pitchFamily="18" charset="0"/>
              </a:rPr>
              <a:t>normalization</a:t>
            </a:r>
            <a:r>
              <a:rPr lang="it-IT" sz="2100" dirty="0">
                <a:latin typeface="Palatino Linotype" panose="02040502050505030304" pitchFamily="18" charset="0"/>
              </a:rPr>
              <a:t>;</a:t>
            </a: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6842E723-DC35-4289-A542-471611A8050B}"/>
              </a:ext>
            </a:extLst>
          </p:cNvPr>
          <p:cNvSpPr/>
          <p:nvPr/>
        </p:nvSpPr>
        <p:spPr>
          <a:xfrm>
            <a:off x="533266" y="2184173"/>
            <a:ext cx="133317" cy="133317"/>
          </a:xfrm>
          <a:prstGeom prst="ellipse">
            <a:avLst/>
          </a:prstGeom>
          <a:solidFill>
            <a:srgbClr val="DA63B9"/>
          </a:solidFill>
        </p:spPr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88172027-969A-44CE-85C8-B3B16D2E48D6}"/>
              </a:ext>
            </a:extLst>
          </p:cNvPr>
          <p:cNvSpPr/>
          <p:nvPr/>
        </p:nvSpPr>
        <p:spPr>
          <a:xfrm>
            <a:off x="533266" y="3133309"/>
            <a:ext cx="133317" cy="133317"/>
          </a:xfrm>
          <a:prstGeom prst="ellipse">
            <a:avLst/>
          </a:prstGeom>
          <a:solidFill>
            <a:srgbClr val="FFC000"/>
          </a:solidFill>
        </p:spPr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F0A106CA-8B18-4614-8817-D1428ED2CD4E}"/>
              </a:ext>
            </a:extLst>
          </p:cNvPr>
          <p:cNvSpPr/>
          <p:nvPr/>
        </p:nvSpPr>
        <p:spPr>
          <a:xfrm>
            <a:off x="533266" y="4407194"/>
            <a:ext cx="133317" cy="133317"/>
          </a:xfrm>
          <a:prstGeom prst="ellipse">
            <a:avLst/>
          </a:prstGeom>
          <a:solidFill>
            <a:srgbClr val="B7DA63"/>
          </a:solidFill>
        </p:spPr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A9F91261-9361-4311-83ED-D7EEB0D3146B}"/>
              </a:ext>
            </a:extLst>
          </p:cNvPr>
          <p:cNvSpPr/>
          <p:nvPr/>
        </p:nvSpPr>
        <p:spPr>
          <a:xfrm>
            <a:off x="526512" y="5062781"/>
            <a:ext cx="133317" cy="133317"/>
          </a:xfrm>
          <a:prstGeom prst="ellipse">
            <a:avLst/>
          </a:prstGeom>
          <a:solidFill>
            <a:srgbClr val="00B0F0"/>
          </a:solidFill>
        </p:spPr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0641B306-61F8-4D59-8909-59AC0E113E17}"/>
              </a:ext>
            </a:extLst>
          </p:cNvPr>
          <p:cNvSpPr/>
          <p:nvPr/>
        </p:nvSpPr>
        <p:spPr>
          <a:xfrm>
            <a:off x="535796" y="5665374"/>
            <a:ext cx="133317" cy="133317"/>
          </a:xfrm>
          <a:prstGeom prst="ellipse">
            <a:avLst/>
          </a:prstGeom>
          <a:solidFill>
            <a:srgbClr val="FF0000"/>
          </a:solidFill>
        </p:spPr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58B9F64-8B98-499C-A49B-0F232B21DD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000" t="77753" r="22978" b="14888"/>
          <a:stretch/>
        </p:blipFill>
        <p:spPr>
          <a:xfrm>
            <a:off x="9175140" y="5310451"/>
            <a:ext cx="2918964" cy="7098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1011611"/>
            <a:ext cx="380905" cy="47613"/>
          </a:xfrm>
          <a:prstGeom prst="rect">
            <a:avLst/>
          </a:prstGeom>
          <a:solidFill>
            <a:srgbClr val="FFCB4F"/>
          </a:solidFill>
        </p:spPr>
      </p:sp>
      <p:sp>
        <p:nvSpPr>
          <p:cNvPr id="3" name="Object 2"/>
          <p:cNvSpPr/>
          <p:nvPr/>
        </p:nvSpPr>
        <p:spPr>
          <a:xfrm>
            <a:off x="476131" y="400359"/>
            <a:ext cx="11617595" cy="43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301"/>
              </a:lnSpc>
              <a:spcAft>
                <a:spcPts val="600"/>
              </a:spcAft>
              <a:buNone/>
            </a:pPr>
            <a:r>
              <a:rPr lang="en-US" sz="72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Agenda</a:t>
            </a:r>
            <a:endParaRPr lang="en-US" sz="3600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2907255" y="2217777"/>
            <a:ext cx="476131" cy="498475"/>
          </a:xfrm>
          <a:prstGeom prst="ellipse">
            <a:avLst/>
          </a:prstGeom>
          <a:solidFill>
            <a:srgbClr val="FFCB4F"/>
          </a:solidFill>
        </p:spPr>
      </p:sp>
      <p:sp>
        <p:nvSpPr>
          <p:cNvPr id="5" name="Object 4"/>
          <p:cNvSpPr/>
          <p:nvPr/>
        </p:nvSpPr>
        <p:spPr>
          <a:xfrm>
            <a:off x="2526351" y="2184363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2100" b="1" dirty="0">
                <a:solidFill>
                  <a:srgbClr val="00070E"/>
                </a:solidFill>
                <a:latin typeface="Playfair Display Black" pitchFamily="34" charset="0"/>
                <a:ea typeface="Playfair Display Black" pitchFamily="34" charset="-122"/>
                <a:cs typeface="Playfair Display Black" pitchFamily="34" charset="-120"/>
              </a:rPr>
              <a:t>1</a:t>
            </a:r>
            <a:endParaRPr lang="en-US" b="1" dirty="0"/>
          </a:p>
        </p:txBody>
      </p:sp>
      <p:sp>
        <p:nvSpPr>
          <p:cNvPr id="6" name="Object 5"/>
          <p:cNvSpPr/>
          <p:nvPr/>
        </p:nvSpPr>
        <p:spPr>
          <a:xfrm>
            <a:off x="3573839" y="2259368"/>
            <a:ext cx="8424661" cy="6921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067"/>
              </a:lnSpc>
              <a:spcAft>
                <a:spcPts val="600"/>
              </a:spcAft>
              <a:buNone/>
            </a:pPr>
            <a:r>
              <a:rPr lang="en-US" sz="3000" b="1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Raleway SemiBold" pitchFamily="34" charset="-120"/>
              </a:rPr>
              <a:t>DATASET AND DATA PREPROCESSING</a:t>
            </a:r>
            <a:endParaRPr lang="en-US" sz="3000" b="1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2907256" y="2937278"/>
            <a:ext cx="476131" cy="476131"/>
          </a:xfrm>
          <a:prstGeom prst="ellipse">
            <a:avLst/>
          </a:prstGeom>
          <a:solidFill>
            <a:srgbClr val="DA63B9"/>
          </a:solidFill>
        </p:spPr>
      </p:sp>
      <p:sp>
        <p:nvSpPr>
          <p:cNvPr id="8" name="Object 7"/>
          <p:cNvSpPr/>
          <p:nvPr/>
        </p:nvSpPr>
        <p:spPr>
          <a:xfrm>
            <a:off x="2526351" y="2899187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2100" b="1" dirty="0">
                <a:solidFill>
                  <a:srgbClr val="FFFFFF"/>
                </a:solidFill>
                <a:latin typeface="Playfair Display Black" pitchFamily="34" charset="0"/>
                <a:ea typeface="Playfair Display Black" pitchFamily="34" charset="-122"/>
                <a:cs typeface="Playfair Display Black" pitchFamily="34" charset="-120"/>
              </a:rPr>
              <a:t>2</a:t>
            </a:r>
            <a:endParaRPr lang="en-US" b="1" dirty="0"/>
          </a:p>
        </p:txBody>
      </p:sp>
      <p:sp>
        <p:nvSpPr>
          <p:cNvPr id="9" name="Object 8"/>
          <p:cNvSpPr/>
          <p:nvPr/>
        </p:nvSpPr>
        <p:spPr>
          <a:xfrm>
            <a:off x="3573839" y="2994283"/>
            <a:ext cx="6564893" cy="3027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067"/>
              </a:lnSpc>
              <a:spcAft>
                <a:spcPts val="600"/>
              </a:spcAft>
              <a:buNone/>
            </a:pPr>
            <a:r>
              <a:rPr lang="en-US" sz="3000" b="1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Raleway SemiBold" pitchFamily="34" charset="-120"/>
              </a:rPr>
              <a:t>MODEL CREATION</a:t>
            </a:r>
            <a:endParaRPr lang="en-US" sz="3000" b="1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2907256" y="3699087"/>
            <a:ext cx="476131" cy="476131"/>
          </a:xfrm>
          <a:prstGeom prst="ellipse">
            <a:avLst/>
          </a:prstGeom>
          <a:solidFill>
            <a:srgbClr val="B7DA63"/>
          </a:solidFill>
        </p:spPr>
      </p:sp>
      <p:sp>
        <p:nvSpPr>
          <p:cNvPr id="11" name="Object 10"/>
          <p:cNvSpPr/>
          <p:nvPr/>
        </p:nvSpPr>
        <p:spPr>
          <a:xfrm>
            <a:off x="2526351" y="3670519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2100" b="1" dirty="0">
                <a:solidFill>
                  <a:srgbClr val="00070E"/>
                </a:solidFill>
                <a:latin typeface="Playfair Display Black" pitchFamily="34" charset="0"/>
                <a:ea typeface="Playfair Display Black" pitchFamily="34" charset="-122"/>
                <a:cs typeface="Playfair Display Black" pitchFamily="34" charset="-120"/>
              </a:rPr>
              <a:t>3</a:t>
            </a:r>
            <a:endParaRPr lang="en-US" b="1" dirty="0"/>
          </a:p>
        </p:txBody>
      </p:sp>
      <p:sp>
        <p:nvSpPr>
          <p:cNvPr id="12" name="Object 11"/>
          <p:cNvSpPr/>
          <p:nvPr/>
        </p:nvSpPr>
        <p:spPr>
          <a:xfrm>
            <a:off x="3573839" y="3756093"/>
            <a:ext cx="6564893" cy="3027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067"/>
              </a:lnSpc>
              <a:spcAft>
                <a:spcPts val="600"/>
              </a:spcAft>
              <a:buNone/>
            </a:pPr>
            <a:r>
              <a:rPr lang="en-US" sz="3000" b="1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Raleway SemiBold" pitchFamily="34" charset="-120"/>
              </a:rPr>
              <a:t>MODEL IMPROVEMENTS</a:t>
            </a:r>
            <a:endParaRPr lang="en-US" sz="3000" b="1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2907256" y="4460897"/>
            <a:ext cx="476131" cy="476131"/>
          </a:xfrm>
          <a:prstGeom prst="ellipse">
            <a:avLst/>
          </a:prstGeom>
          <a:solidFill>
            <a:srgbClr val="3AD1ED"/>
          </a:solidFill>
        </p:spPr>
      </p:sp>
      <p:sp>
        <p:nvSpPr>
          <p:cNvPr id="14" name="Object 13"/>
          <p:cNvSpPr/>
          <p:nvPr/>
        </p:nvSpPr>
        <p:spPr>
          <a:xfrm>
            <a:off x="2526351" y="4432329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2100" b="1" dirty="0">
                <a:solidFill>
                  <a:srgbClr val="00070E"/>
                </a:solidFill>
                <a:latin typeface="Playfair Display Black" pitchFamily="34" charset="0"/>
                <a:ea typeface="Playfair Display Black" pitchFamily="34" charset="-122"/>
                <a:cs typeface="Playfair Display Black" pitchFamily="34" charset="-120"/>
              </a:rPr>
              <a:t>4</a:t>
            </a:r>
            <a:endParaRPr lang="en-US" b="1" dirty="0"/>
          </a:p>
        </p:txBody>
      </p:sp>
      <p:sp>
        <p:nvSpPr>
          <p:cNvPr id="15" name="Object 14"/>
          <p:cNvSpPr/>
          <p:nvPr/>
        </p:nvSpPr>
        <p:spPr>
          <a:xfrm>
            <a:off x="3573839" y="4517902"/>
            <a:ext cx="6564893" cy="3027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067"/>
              </a:lnSpc>
              <a:spcAft>
                <a:spcPts val="600"/>
              </a:spcAft>
              <a:buNone/>
            </a:pPr>
            <a:r>
              <a:rPr lang="en-US" sz="3000" b="1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Raleway SemiBold" pitchFamily="34" charset="-120"/>
              </a:rPr>
              <a:t>WHAT ELSE?</a:t>
            </a:r>
            <a:endParaRPr lang="en-US" sz="3000" b="1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2907256" y="5222706"/>
            <a:ext cx="476131" cy="476131"/>
          </a:xfrm>
          <a:prstGeom prst="ellipse">
            <a:avLst/>
          </a:prstGeom>
          <a:solidFill>
            <a:srgbClr val="FFCB4F"/>
          </a:solidFill>
        </p:spPr>
      </p:sp>
      <p:sp>
        <p:nvSpPr>
          <p:cNvPr id="17" name="Object 16"/>
          <p:cNvSpPr/>
          <p:nvPr/>
        </p:nvSpPr>
        <p:spPr>
          <a:xfrm>
            <a:off x="2526351" y="5194138"/>
            <a:ext cx="1237940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2100" b="1" dirty="0">
                <a:solidFill>
                  <a:srgbClr val="00070E"/>
                </a:solidFill>
                <a:latin typeface="Playfair Display Black" pitchFamily="34" charset="0"/>
                <a:ea typeface="Playfair Display Black" pitchFamily="34" charset="-122"/>
                <a:cs typeface="Playfair Display Black" pitchFamily="34" charset="-120"/>
              </a:rPr>
              <a:t>5</a:t>
            </a:r>
            <a:endParaRPr lang="en-US" b="1" dirty="0"/>
          </a:p>
        </p:txBody>
      </p:sp>
      <p:sp>
        <p:nvSpPr>
          <p:cNvPr id="18" name="Object 17"/>
          <p:cNvSpPr/>
          <p:nvPr/>
        </p:nvSpPr>
        <p:spPr>
          <a:xfrm>
            <a:off x="3573839" y="5279712"/>
            <a:ext cx="6564893" cy="3027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067"/>
              </a:lnSpc>
              <a:spcAft>
                <a:spcPts val="600"/>
              </a:spcAft>
              <a:buNone/>
            </a:pPr>
            <a:r>
              <a:rPr lang="en-US" sz="3000" b="1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Raleway SemiBold" pitchFamily="34" charset="-120"/>
              </a:rPr>
              <a:t>CONCLUSION</a:t>
            </a:r>
            <a:endParaRPr lang="en-US" sz="3000" b="1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11522936" y="6528722"/>
            <a:ext cx="475564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444444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E2D4490-1806-43BB-95F3-2F489A0E1186}"/>
              </a:ext>
            </a:extLst>
          </p:cNvPr>
          <p:cNvSpPr/>
          <p:nvPr/>
        </p:nvSpPr>
        <p:spPr>
          <a:xfrm>
            <a:off x="476131" y="400359"/>
            <a:ext cx="11617595" cy="43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301"/>
              </a:lnSpc>
              <a:spcAft>
                <a:spcPts val="600"/>
              </a:spcAft>
              <a:buNone/>
            </a:pPr>
            <a:r>
              <a:rPr lang="en-US" sz="72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Prediction </a:t>
            </a:r>
            <a:endParaRPr lang="en-US" sz="7200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3" name="Object 1">
            <a:extLst>
              <a:ext uri="{FF2B5EF4-FFF2-40B4-BE49-F238E27FC236}">
                <a16:creationId xmlns:a16="http://schemas.microsoft.com/office/drawing/2014/main" id="{784E73BF-9206-41AF-BB7C-093387062142}"/>
              </a:ext>
            </a:extLst>
          </p:cNvPr>
          <p:cNvSpPr/>
          <p:nvPr/>
        </p:nvSpPr>
        <p:spPr>
          <a:xfrm>
            <a:off x="476131" y="1011611"/>
            <a:ext cx="380905" cy="47613"/>
          </a:xfrm>
          <a:prstGeom prst="rect">
            <a:avLst/>
          </a:prstGeom>
          <a:solidFill>
            <a:srgbClr val="FFCB4F"/>
          </a:solidFill>
        </p:spPr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D86D150-44E9-4A2B-9226-F6B8D28C3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91" y="1443690"/>
            <a:ext cx="6624174" cy="474189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7ABB716-F5B3-458E-B2D5-E079191BB61A}"/>
              </a:ext>
            </a:extLst>
          </p:cNvPr>
          <p:cNvSpPr txBox="1"/>
          <p:nvPr/>
        </p:nvSpPr>
        <p:spPr>
          <a:xfrm>
            <a:off x="5440167" y="1644403"/>
            <a:ext cx="53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95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56C1E80-0348-4120-93D5-D9EE92398104}"/>
              </a:ext>
            </a:extLst>
          </p:cNvPr>
          <p:cNvSpPr txBox="1"/>
          <p:nvPr/>
        </p:nvSpPr>
        <p:spPr>
          <a:xfrm>
            <a:off x="6428966" y="1654677"/>
            <a:ext cx="503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1563782-2362-45CB-80AD-510D97822B0A}"/>
              </a:ext>
            </a:extLst>
          </p:cNvPr>
          <p:cNvSpPr txBox="1"/>
          <p:nvPr/>
        </p:nvSpPr>
        <p:spPr>
          <a:xfrm>
            <a:off x="7386942" y="1654677"/>
            <a:ext cx="53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314DAF7-FAE4-4EC1-BD87-8672F8054DAD}"/>
              </a:ext>
            </a:extLst>
          </p:cNvPr>
          <p:cNvSpPr txBox="1"/>
          <p:nvPr/>
        </p:nvSpPr>
        <p:spPr>
          <a:xfrm>
            <a:off x="8298685" y="1644403"/>
            <a:ext cx="53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D6F3253-F034-48EA-A6DC-9F00170EAD9E}"/>
              </a:ext>
            </a:extLst>
          </p:cNvPr>
          <p:cNvSpPr txBox="1"/>
          <p:nvPr/>
        </p:nvSpPr>
        <p:spPr>
          <a:xfrm>
            <a:off x="9302542" y="1654677"/>
            <a:ext cx="53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4D100F5-CBD3-4D54-842B-BAA4747C7726}"/>
              </a:ext>
            </a:extLst>
          </p:cNvPr>
          <p:cNvSpPr txBox="1"/>
          <p:nvPr/>
        </p:nvSpPr>
        <p:spPr>
          <a:xfrm>
            <a:off x="5440167" y="2432555"/>
            <a:ext cx="53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17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6FA4D8B-70D0-4DD2-892F-4BAB679EAAA9}"/>
              </a:ext>
            </a:extLst>
          </p:cNvPr>
          <p:cNvSpPr txBox="1"/>
          <p:nvPr/>
        </p:nvSpPr>
        <p:spPr>
          <a:xfrm>
            <a:off x="6356515" y="2432555"/>
            <a:ext cx="61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125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841CF5A-A89C-4EE4-9DC0-216CE7D22BC9}"/>
              </a:ext>
            </a:extLst>
          </p:cNvPr>
          <p:cNvSpPr txBox="1"/>
          <p:nvPr/>
        </p:nvSpPr>
        <p:spPr>
          <a:xfrm>
            <a:off x="7477376" y="2422281"/>
            <a:ext cx="53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9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0032ECB-EB1F-4CB7-BC55-8B47FA633502}"/>
              </a:ext>
            </a:extLst>
          </p:cNvPr>
          <p:cNvSpPr txBox="1"/>
          <p:nvPr/>
        </p:nvSpPr>
        <p:spPr>
          <a:xfrm>
            <a:off x="8334465" y="2414427"/>
            <a:ext cx="53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50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8DE1BF2-686F-4FFF-8A21-BA320949980C}"/>
              </a:ext>
            </a:extLst>
          </p:cNvPr>
          <p:cNvSpPr txBox="1"/>
          <p:nvPr/>
        </p:nvSpPr>
        <p:spPr>
          <a:xfrm>
            <a:off x="9372422" y="2414427"/>
            <a:ext cx="53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9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AE17281-489A-4A02-9A79-C715D9657705}"/>
              </a:ext>
            </a:extLst>
          </p:cNvPr>
          <p:cNvSpPr txBox="1"/>
          <p:nvPr/>
        </p:nvSpPr>
        <p:spPr>
          <a:xfrm>
            <a:off x="5440167" y="3336252"/>
            <a:ext cx="53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245F3FE-476C-47A0-BC30-EC353B39A05F}"/>
              </a:ext>
            </a:extLst>
          </p:cNvPr>
          <p:cNvSpPr txBox="1"/>
          <p:nvPr/>
        </p:nvSpPr>
        <p:spPr>
          <a:xfrm>
            <a:off x="6398143" y="3336252"/>
            <a:ext cx="53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3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FC06C8F-9D9A-4A3E-842C-5C09239D5C83}"/>
              </a:ext>
            </a:extLst>
          </p:cNvPr>
          <p:cNvSpPr txBox="1"/>
          <p:nvPr/>
        </p:nvSpPr>
        <p:spPr>
          <a:xfrm>
            <a:off x="7390754" y="3336252"/>
            <a:ext cx="53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91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2259E3E-46D5-4173-9261-08A9CC89122C}"/>
              </a:ext>
            </a:extLst>
          </p:cNvPr>
          <p:cNvSpPr txBox="1"/>
          <p:nvPr/>
        </p:nvSpPr>
        <p:spPr>
          <a:xfrm>
            <a:off x="8375920" y="3336252"/>
            <a:ext cx="53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773B04A-3F77-460F-A6A1-54309AF27F8C}"/>
              </a:ext>
            </a:extLst>
          </p:cNvPr>
          <p:cNvSpPr txBox="1"/>
          <p:nvPr/>
        </p:nvSpPr>
        <p:spPr>
          <a:xfrm>
            <a:off x="9361086" y="3336252"/>
            <a:ext cx="53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47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06B8917-FC7B-40E2-84FB-248FE3A31DE2}"/>
              </a:ext>
            </a:extLst>
          </p:cNvPr>
          <p:cNvSpPr txBox="1"/>
          <p:nvPr/>
        </p:nvSpPr>
        <p:spPr>
          <a:xfrm>
            <a:off x="5504131" y="4236671"/>
            <a:ext cx="53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545D0F6-A7DB-4F66-9C76-77717A07BB10}"/>
              </a:ext>
            </a:extLst>
          </p:cNvPr>
          <p:cNvSpPr txBox="1"/>
          <p:nvPr/>
        </p:nvSpPr>
        <p:spPr>
          <a:xfrm>
            <a:off x="6413554" y="4236671"/>
            <a:ext cx="53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4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0D3939B-550A-46EE-857D-8DB56F1EDB77}"/>
              </a:ext>
            </a:extLst>
          </p:cNvPr>
          <p:cNvSpPr txBox="1"/>
          <p:nvPr/>
        </p:nvSpPr>
        <p:spPr>
          <a:xfrm>
            <a:off x="7412806" y="4236671"/>
            <a:ext cx="53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1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7FD6200-7650-4A97-83AB-A6956B43DECB}"/>
              </a:ext>
            </a:extLst>
          </p:cNvPr>
          <p:cNvSpPr txBox="1"/>
          <p:nvPr/>
        </p:nvSpPr>
        <p:spPr>
          <a:xfrm>
            <a:off x="8347046" y="4236671"/>
            <a:ext cx="64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134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3E7DA94-A621-455E-A4F3-76A10F6AF19B}"/>
              </a:ext>
            </a:extLst>
          </p:cNvPr>
          <p:cNvSpPr txBox="1"/>
          <p:nvPr/>
        </p:nvSpPr>
        <p:spPr>
          <a:xfrm>
            <a:off x="9361086" y="4236671"/>
            <a:ext cx="53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8239AF0-E2E8-4B41-94D9-E4D5193CFB63}"/>
              </a:ext>
            </a:extLst>
          </p:cNvPr>
          <p:cNvSpPr txBox="1"/>
          <p:nvPr/>
        </p:nvSpPr>
        <p:spPr>
          <a:xfrm>
            <a:off x="5464141" y="5024823"/>
            <a:ext cx="53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CE1145A-BBF5-4884-8EF3-D9D37D06605C}"/>
              </a:ext>
            </a:extLst>
          </p:cNvPr>
          <p:cNvSpPr txBox="1"/>
          <p:nvPr/>
        </p:nvSpPr>
        <p:spPr>
          <a:xfrm>
            <a:off x="6433571" y="5044978"/>
            <a:ext cx="53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2E77474-A585-4F72-A33F-9389E7A06195}"/>
              </a:ext>
            </a:extLst>
          </p:cNvPr>
          <p:cNvSpPr txBox="1"/>
          <p:nvPr/>
        </p:nvSpPr>
        <p:spPr>
          <a:xfrm>
            <a:off x="7371947" y="5041556"/>
            <a:ext cx="53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26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49D16D5-31D4-4020-8EEB-AED18C1E2CE1}"/>
              </a:ext>
            </a:extLst>
          </p:cNvPr>
          <p:cNvSpPr txBox="1"/>
          <p:nvPr/>
        </p:nvSpPr>
        <p:spPr>
          <a:xfrm>
            <a:off x="8371199" y="5044978"/>
            <a:ext cx="53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21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9F0DE14A-2ED6-4A9A-9FD0-73AE0635B8E2}"/>
              </a:ext>
            </a:extLst>
          </p:cNvPr>
          <p:cNvSpPr txBox="1"/>
          <p:nvPr/>
        </p:nvSpPr>
        <p:spPr>
          <a:xfrm>
            <a:off x="9302542" y="5044978"/>
            <a:ext cx="60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135</a:t>
            </a:r>
          </a:p>
        </p:txBody>
      </p:sp>
      <p:sp>
        <p:nvSpPr>
          <p:cNvPr id="35" name="Object 18">
            <a:extLst>
              <a:ext uri="{FF2B5EF4-FFF2-40B4-BE49-F238E27FC236}">
                <a16:creationId xmlns:a16="http://schemas.microsoft.com/office/drawing/2014/main" id="{F1101864-57C2-4959-A5A7-5E6112305B95}"/>
              </a:ext>
            </a:extLst>
          </p:cNvPr>
          <p:cNvSpPr/>
          <p:nvPr/>
        </p:nvSpPr>
        <p:spPr>
          <a:xfrm>
            <a:off x="1047488" y="6276372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000" i="1" dirty="0">
                <a:latin typeface="Palatino Linotype" panose="02040502050505030304" pitchFamily="18" charset="0"/>
                <a:ea typeface="Yu Gothic Medium" panose="020B0500000000000000" pitchFamily="34" charset="-128"/>
                <a:cs typeface="Roboto Slab Regular" pitchFamily="34" charset="-120"/>
              </a:rPr>
              <a:t>Empirical research 2019/2020</a:t>
            </a:r>
            <a:endParaRPr lang="en-US" sz="1000" i="1" dirty="0">
              <a:latin typeface="Palatino Linotype" panose="02040502050505030304" pitchFamily="18" charset="0"/>
              <a:ea typeface="Yu Gothic Medium" panose="020B0500000000000000" pitchFamily="34" charset="-128"/>
            </a:endParaRP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124044FF-0C0B-4AD3-ADFB-92F1B2CA20E7}"/>
              </a:ext>
            </a:extLst>
          </p:cNvPr>
          <p:cNvSpPr/>
          <p:nvPr/>
        </p:nvSpPr>
        <p:spPr>
          <a:xfrm>
            <a:off x="11425180" y="6528722"/>
            <a:ext cx="573319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444444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21</a:t>
            </a:r>
            <a:endParaRPr lang="en-US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F36D676-2084-455B-A190-282EE2E18EFE}"/>
              </a:ext>
            </a:extLst>
          </p:cNvPr>
          <p:cNvSpPr txBox="1"/>
          <p:nvPr/>
        </p:nvSpPr>
        <p:spPr>
          <a:xfrm>
            <a:off x="-1947821" y="1326333"/>
            <a:ext cx="88956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100" i="1" dirty="0">
                <a:latin typeface="Palatino Linotype" panose="02040502050505030304" pitchFamily="18" charset="0"/>
              </a:rPr>
              <a:t>580 </a:t>
            </a:r>
            <a:r>
              <a:rPr lang="it-IT" sz="2100" i="1" dirty="0" err="1">
                <a:latin typeface="Palatino Linotype" panose="02040502050505030304" pitchFamily="18" charset="0"/>
              </a:rPr>
              <a:t>correct</a:t>
            </a:r>
            <a:r>
              <a:rPr lang="it-IT" sz="2100" i="1" dirty="0">
                <a:latin typeface="Palatino Linotype" panose="02040502050505030304" pitchFamily="18" charset="0"/>
              </a:rPr>
              <a:t> </a:t>
            </a:r>
            <a:r>
              <a:rPr lang="it-IT" sz="2100" i="1" dirty="0" err="1">
                <a:latin typeface="Palatino Linotype" panose="02040502050505030304" pitchFamily="18" charset="0"/>
              </a:rPr>
              <a:t>classification</a:t>
            </a:r>
            <a:r>
              <a:rPr lang="it-IT" sz="2100" i="1" dirty="0">
                <a:latin typeface="Palatino Linotype" panose="02040502050505030304" pitchFamily="18" charset="0"/>
              </a:rPr>
              <a:t> (67%)</a:t>
            </a:r>
          </a:p>
          <a:p>
            <a:pPr algn="ctr"/>
            <a:r>
              <a:rPr lang="it-IT" sz="2100" i="1" dirty="0">
                <a:latin typeface="Palatino Linotype" panose="02040502050505030304" pitchFamily="18" charset="0"/>
              </a:rPr>
              <a:t>285 uncorrect (33%). </a:t>
            </a: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188C1E92-F482-4B62-A72B-FA92E7B74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913" b="49368"/>
          <a:stretch/>
        </p:blipFill>
        <p:spPr>
          <a:xfrm>
            <a:off x="320981" y="2166918"/>
            <a:ext cx="4048905" cy="2029638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58F8265C-050A-4B56-B569-FC40292DD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23" t="-219" r="19889" b="50859"/>
          <a:stretch/>
        </p:blipFill>
        <p:spPr>
          <a:xfrm>
            <a:off x="320980" y="4287343"/>
            <a:ext cx="3943473" cy="239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83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C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102110" y="2876552"/>
            <a:ext cx="1984731" cy="257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90"/>
              </a:lnSpc>
              <a:spcAft>
                <a:spcPts val="600"/>
              </a:spcAft>
              <a:buNone/>
            </a:pPr>
            <a:r>
              <a:rPr lang="en-US" sz="2300" b="1" dirty="0">
                <a:solidFill>
                  <a:srgbClr val="00070E"/>
                </a:solidFill>
                <a:latin typeface="Playfair Display Black" pitchFamily="34" charset="0"/>
                <a:ea typeface="Playfair Display Black" pitchFamily="34" charset="-122"/>
                <a:cs typeface="Playfair Display Black" pitchFamily="34" charset="-120"/>
              </a:rPr>
              <a:t>Section 4</a:t>
            </a:r>
            <a:endParaRPr lang="en-US" b="1" dirty="0"/>
          </a:p>
        </p:txBody>
      </p:sp>
      <p:sp>
        <p:nvSpPr>
          <p:cNvPr id="3" name="Object 2"/>
          <p:cNvSpPr/>
          <p:nvPr/>
        </p:nvSpPr>
        <p:spPr>
          <a:xfrm>
            <a:off x="3381797" y="3420382"/>
            <a:ext cx="5425359" cy="5997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974"/>
              </a:lnSpc>
              <a:spcAft>
                <a:spcPts val="600"/>
              </a:spcAft>
              <a:buNone/>
            </a:pPr>
            <a:r>
              <a:rPr lang="en-US" sz="6600" b="1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WHAT ELSE?</a:t>
            </a:r>
            <a:endParaRPr lang="en-US" sz="6600" b="1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43BFC9B-82E6-491E-A315-F14898176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21" b="-1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1193618-4E25-4CA2-A90E-01462093F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61374" y="1828154"/>
            <a:ext cx="2330626" cy="5029846"/>
          </a:xfrm>
          <a:custGeom>
            <a:avLst/>
            <a:gdLst>
              <a:gd name="connsiteX0" fmla="*/ 0 w 2330626"/>
              <a:gd name="connsiteY0" fmla="*/ 0 h 5029846"/>
              <a:gd name="connsiteX1" fmla="*/ 0 w 2330626"/>
              <a:gd name="connsiteY1" fmla="*/ 5029846 h 5029846"/>
              <a:gd name="connsiteX2" fmla="*/ 2330626 w 2330626"/>
              <a:gd name="connsiteY2" fmla="*/ 5029846 h 502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0626" h="5029846">
                <a:moveTo>
                  <a:pt x="0" y="0"/>
                </a:moveTo>
                <a:lnTo>
                  <a:pt x="0" y="5029846"/>
                </a:lnTo>
                <a:lnTo>
                  <a:pt x="2330626" y="502984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1011611"/>
            <a:ext cx="380905" cy="47613"/>
          </a:xfrm>
          <a:prstGeom prst="rect">
            <a:avLst/>
          </a:prstGeom>
          <a:solidFill>
            <a:srgbClr val="FFCB4F"/>
          </a:solidFill>
        </p:spPr>
      </p:sp>
      <p:sp>
        <p:nvSpPr>
          <p:cNvPr id="3" name="Object 2"/>
          <p:cNvSpPr/>
          <p:nvPr/>
        </p:nvSpPr>
        <p:spPr>
          <a:xfrm>
            <a:off x="476131" y="400359"/>
            <a:ext cx="11617595" cy="43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301"/>
              </a:lnSpc>
              <a:spcAft>
                <a:spcPts val="600"/>
              </a:spcAft>
              <a:buNone/>
            </a:pPr>
            <a:r>
              <a:rPr lang="en-US" sz="72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Adding complexity</a:t>
            </a:r>
            <a:endParaRPr lang="en-US" sz="7200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4097774" y="2005419"/>
            <a:ext cx="8094226" cy="2418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85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MAIN PROBLEM:</a:t>
            </a:r>
          </a:p>
          <a:p>
            <a:pPr algn="ctr">
              <a:lnSpc>
                <a:spcPts val="2385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 Vanishing/exploding gradient 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11430369" y="6528722"/>
            <a:ext cx="568130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444444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23</a:t>
            </a:r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B06C8A3-33CB-4E5A-9B01-262C1F86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20" y="1600298"/>
            <a:ext cx="4853309" cy="472906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E35870C-5663-4DD0-95FC-E8CEC2E64B10}"/>
              </a:ext>
            </a:extLst>
          </p:cNvPr>
          <p:cNvSpPr txBox="1"/>
          <p:nvPr/>
        </p:nvSpPr>
        <p:spPr>
          <a:xfrm>
            <a:off x="1646244" y="1087478"/>
            <a:ext cx="8094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latin typeface="Palatino Linotype" panose="02040502050505030304" pitchFamily="18" charset="0"/>
              </a:rPr>
              <a:t>Increasing the depth to increase the “levels” of features: higher accuracy</a:t>
            </a:r>
            <a:endParaRPr lang="it-IT" sz="2100" i="1" dirty="0">
              <a:latin typeface="Palatino Linotype" panose="02040502050505030304" pitchFamily="18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892202D-7A8C-48F7-92D1-066AFD32E4C7}"/>
              </a:ext>
            </a:extLst>
          </p:cNvPr>
          <p:cNvSpPr txBox="1"/>
          <p:nvPr/>
        </p:nvSpPr>
        <p:spPr>
          <a:xfrm>
            <a:off x="6896098" y="3148209"/>
            <a:ext cx="27842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latin typeface="Palatino Linotype" panose="02040502050505030304" pitchFamily="18" charset="0"/>
              </a:rPr>
              <a:t>HOW TO SOLVE IT?</a:t>
            </a:r>
          </a:p>
          <a:p>
            <a:endParaRPr lang="it-IT" sz="2100" dirty="0">
              <a:latin typeface="Palatino Linotype" panose="02040502050505030304" pitchFamily="18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6B9A005-82D9-4402-B4C9-52DCA9E1E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471" y="3634447"/>
            <a:ext cx="3695700" cy="1952625"/>
          </a:xfrm>
          <a:prstGeom prst="rect">
            <a:avLst/>
          </a:prstGeom>
        </p:spPr>
      </p:pic>
      <p:sp>
        <p:nvSpPr>
          <p:cNvPr id="16" name="Object 18">
            <a:extLst>
              <a:ext uri="{FF2B5EF4-FFF2-40B4-BE49-F238E27FC236}">
                <a16:creationId xmlns:a16="http://schemas.microsoft.com/office/drawing/2014/main" id="{2E9E939B-611F-413A-96A7-0AE8FBF9C560}"/>
              </a:ext>
            </a:extLst>
          </p:cNvPr>
          <p:cNvSpPr/>
          <p:nvPr/>
        </p:nvSpPr>
        <p:spPr>
          <a:xfrm>
            <a:off x="1047488" y="6276372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000" i="1" dirty="0">
                <a:latin typeface="Palatino Linotype" panose="02040502050505030304" pitchFamily="18" charset="0"/>
                <a:ea typeface="Yu Gothic Medium" panose="020B0500000000000000" pitchFamily="34" charset="-128"/>
                <a:cs typeface="Roboto Slab Regular" pitchFamily="34" charset="-120"/>
              </a:rPr>
              <a:t>Empirical research 2019/2020</a:t>
            </a:r>
            <a:endParaRPr lang="en-US" sz="1000" i="1" dirty="0">
              <a:latin typeface="Palatino Linotype" panose="02040502050505030304" pitchFamily="18" charset="0"/>
              <a:ea typeface="Yu Gothic Medium" panose="020B0500000000000000" pitchFamily="34" charset="-128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476131" y="1011611"/>
            <a:ext cx="380905" cy="47613"/>
          </a:xfrm>
          <a:prstGeom prst="rect">
            <a:avLst/>
          </a:prstGeom>
          <a:solidFill>
            <a:srgbClr val="FFCB4F"/>
          </a:solidFill>
        </p:spPr>
      </p:sp>
      <p:sp>
        <p:nvSpPr>
          <p:cNvPr id="4" name="Object 3"/>
          <p:cNvSpPr/>
          <p:nvPr/>
        </p:nvSpPr>
        <p:spPr>
          <a:xfrm>
            <a:off x="476131" y="400359"/>
            <a:ext cx="11617595" cy="43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301"/>
              </a:lnSpc>
              <a:spcAft>
                <a:spcPts val="600"/>
              </a:spcAft>
              <a:buNone/>
            </a:pPr>
            <a:r>
              <a:rPr lang="en-US" sz="72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ResNet-50</a:t>
            </a:r>
            <a:endParaRPr lang="en-US" sz="7200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5741776" y="1117479"/>
            <a:ext cx="133317" cy="133317"/>
          </a:xfrm>
          <a:prstGeom prst="ellipse">
            <a:avLst/>
          </a:prstGeom>
          <a:solidFill>
            <a:srgbClr val="FFCB4F"/>
          </a:solidFill>
        </p:spPr>
      </p:sp>
      <p:sp>
        <p:nvSpPr>
          <p:cNvPr id="6" name="Object 5"/>
          <p:cNvSpPr/>
          <p:nvPr/>
        </p:nvSpPr>
        <p:spPr>
          <a:xfrm>
            <a:off x="6101355" y="1077226"/>
            <a:ext cx="6113521" cy="5447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85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It is trained on more than a million images</a:t>
            </a:r>
            <a:b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</a:b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from the ImageNet database.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5741774" y="2892510"/>
            <a:ext cx="133317" cy="133317"/>
          </a:xfrm>
          <a:prstGeom prst="ellipse">
            <a:avLst/>
          </a:prstGeom>
          <a:solidFill>
            <a:srgbClr val="DA63B9"/>
          </a:solidFill>
        </p:spPr>
      </p:sp>
      <p:sp>
        <p:nvSpPr>
          <p:cNvPr id="8" name="Object 7"/>
          <p:cNvSpPr/>
          <p:nvPr/>
        </p:nvSpPr>
        <p:spPr>
          <a:xfrm>
            <a:off x="6094476" y="2810850"/>
            <a:ext cx="6113521" cy="5447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85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Mitigation of vanishing gradient problem</a:t>
            </a:r>
            <a:b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</a:b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because of skip connections.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6078479" y="3500294"/>
            <a:ext cx="6113521" cy="6202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24"/>
              </a:lnSpc>
              <a:spcAft>
                <a:spcPts val="600"/>
              </a:spcAft>
              <a:buNone/>
            </a:pPr>
            <a:r>
              <a:rPr lang="en-US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Skip connections are extra connections between nodes in</a:t>
            </a:r>
            <a:br>
              <a:rPr lang="en-US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</a:br>
            <a:r>
              <a:rPr lang="en-US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different layers of a neural network that skip one or more layers.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Object 9"/>
          <p:cNvSpPr/>
          <p:nvPr/>
        </p:nvSpPr>
        <p:spPr>
          <a:xfrm>
            <a:off x="5741773" y="4626918"/>
            <a:ext cx="133317" cy="133317"/>
          </a:xfrm>
          <a:prstGeom prst="ellipse">
            <a:avLst/>
          </a:prstGeom>
          <a:solidFill>
            <a:srgbClr val="B7DA63"/>
          </a:solidFill>
        </p:spPr>
      </p:sp>
      <p:sp>
        <p:nvSpPr>
          <p:cNvPr id="12" name="Object 11"/>
          <p:cNvSpPr/>
          <p:nvPr/>
        </p:nvSpPr>
        <p:spPr>
          <a:xfrm>
            <a:off x="1031491" y="6351587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it-IT" sz="1000" i="1" dirty="0">
                <a:latin typeface="Palatino Linotype" panose="02040502050505030304" pitchFamily="18" charset="0"/>
              </a:rPr>
              <a:t>«Deep </a:t>
            </a:r>
            <a:r>
              <a:rPr lang="it-IT" sz="1000" i="1" dirty="0" err="1">
                <a:latin typeface="Palatino Linotype" panose="02040502050505030304" pitchFamily="18" charset="0"/>
              </a:rPr>
              <a:t>Residual</a:t>
            </a:r>
            <a:r>
              <a:rPr lang="it-IT" sz="1000" i="1" dirty="0">
                <a:latin typeface="Palatino Linotype" panose="02040502050505030304" pitchFamily="18" charset="0"/>
              </a:rPr>
              <a:t> Learning for Image </a:t>
            </a:r>
            <a:r>
              <a:rPr lang="it-IT" sz="1000" i="1" dirty="0" err="1">
                <a:latin typeface="Palatino Linotype" panose="02040502050505030304" pitchFamily="18" charset="0"/>
              </a:rPr>
              <a:t>Recognition</a:t>
            </a:r>
            <a:r>
              <a:rPr lang="it-IT" sz="1000" i="1" dirty="0">
                <a:latin typeface="Palatino Linotype" panose="02040502050505030304" pitchFamily="18" charset="0"/>
              </a:rPr>
              <a:t>», 2015, </a:t>
            </a:r>
            <a:r>
              <a:rPr lang="it-IT" sz="1000" i="1" dirty="0" err="1">
                <a:latin typeface="Palatino Linotype" panose="0204050205050503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Kaiming</a:t>
            </a:r>
            <a:r>
              <a:rPr lang="it-IT" sz="1000" i="1" dirty="0">
                <a:latin typeface="Palatino Linotype" panose="0204050205050503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He</a:t>
            </a:r>
            <a:r>
              <a:rPr lang="it-IT" sz="1000" i="1" dirty="0">
                <a:latin typeface="Palatino Linotype" panose="02040502050505030304" pitchFamily="18" charset="0"/>
              </a:rPr>
              <a:t>, </a:t>
            </a:r>
            <a:r>
              <a:rPr lang="it-IT" sz="1000" i="1" dirty="0" err="1">
                <a:latin typeface="Palatino Linotype" panose="0204050205050503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Xiangyu</a:t>
            </a:r>
            <a:r>
              <a:rPr lang="it-IT" sz="1000" i="1" dirty="0">
                <a:latin typeface="Palatino Linotype" panose="0204050205050503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Zhang</a:t>
            </a:r>
            <a:r>
              <a:rPr lang="it-IT" sz="1000" i="1" dirty="0">
                <a:latin typeface="Palatino Linotype" panose="02040502050505030304" pitchFamily="18" charset="0"/>
              </a:rPr>
              <a:t>, </a:t>
            </a:r>
            <a:r>
              <a:rPr lang="it-IT" sz="1000" i="1" dirty="0" err="1">
                <a:latin typeface="Palatino Linotype" panose="0204050205050503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Shaoqing</a:t>
            </a:r>
            <a:r>
              <a:rPr lang="it-IT" sz="1000" i="1" dirty="0">
                <a:latin typeface="Palatino Linotype" panose="0204050205050503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it-IT" sz="1000" i="1" dirty="0" err="1">
                <a:latin typeface="Palatino Linotype" panose="0204050205050503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</a:t>
            </a:r>
            <a:r>
              <a:rPr lang="it-IT" sz="1000" i="1" dirty="0">
                <a:latin typeface="Palatino Linotype" panose="02040502050505030304" pitchFamily="18" charset="0"/>
              </a:rPr>
              <a:t>, </a:t>
            </a:r>
            <a:r>
              <a:rPr lang="it-IT" sz="1000" i="1" dirty="0" err="1">
                <a:latin typeface="Palatino Linotype" panose="0204050205050503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Jian</a:t>
            </a:r>
            <a:r>
              <a:rPr lang="it-IT" sz="1000" i="1" dirty="0">
                <a:latin typeface="Palatino Linotype" panose="0204050205050503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it-IT" sz="1000" i="1" dirty="0" err="1">
                <a:latin typeface="Palatino Linotype" panose="0204050205050503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Sun</a:t>
            </a:r>
            <a:endParaRPr lang="it-IT" sz="1000" i="1" dirty="0">
              <a:latin typeface="Palatino Linotype" panose="02040502050505030304" pitchFamily="18" charset="0"/>
            </a:endParaRPr>
          </a:p>
        </p:txBody>
      </p:sp>
      <p:sp>
        <p:nvSpPr>
          <p:cNvPr id="13" name="Object 12"/>
          <p:cNvSpPr/>
          <p:nvPr/>
        </p:nvSpPr>
        <p:spPr>
          <a:xfrm>
            <a:off x="11423590" y="6528722"/>
            <a:ext cx="574910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444444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24</a:t>
            </a:r>
            <a:endParaRPr lang="en-US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F534B4D-77A9-4098-8575-8E5CE7037C1B}"/>
              </a:ext>
            </a:extLst>
          </p:cNvPr>
          <p:cNvSpPr txBox="1"/>
          <p:nvPr/>
        </p:nvSpPr>
        <p:spPr>
          <a:xfrm>
            <a:off x="6101355" y="4497409"/>
            <a:ext cx="56096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Palatino Linotype" panose="02040502050505030304" pitchFamily="18" charset="0"/>
              </a:rPr>
              <a:t>It reuses activations from a previous layer until the adjacent layer learns its weights. </a:t>
            </a:r>
            <a:endParaRPr lang="it-IT" sz="2100" dirty="0">
              <a:latin typeface="Palatino Linotype" panose="02040502050505030304" pitchFamily="18" charset="0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0A0F1586-A5C2-49B5-BA0A-2831C758F7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635" y="1117479"/>
            <a:ext cx="3898401" cy="272269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8FC98DD3-30F4-4FB3-84C5-FC3CD3F126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583" y="3782909"/>
            <a:ext cx="3817006" cy="2708842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9306C7E-08DE-4333-AE76-1D76A20D1018}"/>
              </a:ext>
            </a:extLst>
          </p:cNvPr>
          <p:cNvSpPr txBox="1"/>
          <p:nvPr/>
        </p:nvSpPr>
        <p:spPr>
          <a:xfrm>
            <a:off x="5978442" y="1876478"/>
            <a:ext cx="50063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latin typeface="Palatino Linotype" panose="02040502050505030304" pitchFamily="18" charset="0"/>
              </a:rPr>
              <a:t>He </a:t>
            </a:r>
            <a:r>
              <a:rPr lang="it-IT" sz="2100" dirty="0" err="1">
                <a:latin typeface="Palatino Linotype" panose="02040502050505030304" pitchFamily="18" charset="0"/>
              </a:rPr>
              <a:t>initializer</a:t>
            </a:r>
            <a:r>
              <a:rPr lang="it-IT" sz="2100" dirty="0">
                <a:latin typeface="Palatino Linotype" panose="02040502050505030304" pitchFamily="18" charset="0"/>
              </a:rPr>
              <a:t>, batch </a:t>
            </a:r>
            <a:r>
              <a:rPr lang="it-IT" sz="2100" dirty="0" err="1">
                <a:latin typeface="Palatino Linotype" panose="02040502050505030304" pitchFamily="18" charset="0"/>
              </a:rPr>
              <a:t>normalization</a:t>
            </a:r>
            <a:r>
              <a:rPr lang="it-IT" sz="2100" dirty="0">
                <a:latin typeface="Palatino Linotype" panose="02040502050505030304" pitchFamily="18" charset="0"/>
              </a:rPr>
              <a:t>, no </a:t>
            </a:r>
            <a:r>
              <a:rPr lang="it-IT" sz="2100" dirty="0" err="1">
                <a:latin typeface="Palatino Linotype" panose="02040502050505030304" pitchFamily="18" charset="0"/>
              </a:rPr>
              <a:t>dropout</a:t>
            </a:r>
            <a:r>
              <a:rPr lang="it-IT" sz="2100" dirty="0">
                <a:latin typeface="Palatino Linotype" panose="02040502050505030304" pitchFamily="18" charset="0"/>
              </a:rPr>
              <a:t>. </a:t>
            </a:r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4E4441FD-2582-4CB8-977E-70CFBBEC5F00}"/>
              </a:ext>
            </a:extLst>
          </p:cNvPr>
          <p:cNvSpPr/>
          <p:nvPr/>
        </p:nvSpPr>
        <p:spPr>
          <a:xfrm>
            <a:off x="5741775" y="2031107"/>
            <a:ext cx="133317" cy="133317"/>
          </a:xfrm>
          <a:prstGeom prst="ellipse">
            <a:avLst/>
          </a:prstGeom>
          <a:solidFill>
            <a:srgbClr val="00B0F0"/>
          </a:solidFill>
        </p:spPr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C2CF0EF-D622-463D-B3D8-0D6C178D5658}"/>
              </a:ext>
            </a:extLst>
          </p:cNvPr>
          <p:cNvSpPr txBox="1"/>
          <p:nvPr/>
        </p:nvSpPr>
        <p:spPr>
          <a:xfrm>
            <a:off x="5978442" y="5555965"/>
            <a:ext cx="83772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i="1" dirty="0">
                <a:latin typeface="Palatino Linotype" panose="02040502050505030304" pitchFamily="18" charset="0"/>
              </a:rPr>
              <a:t>75% </a:t>
            </a:r>
            <a:r>
              <a:rPr lang="it-IT" sz="2100" i="1" dirty="0" err="1">
                <a:latin typeface="Palatino Linotype" panose="02040502050505030304" pitchFamily="18" charset="0"/>
              </a:rPr>
              <a:t>accuracy</a:t>
            </a:r>
            <a:r>
              <a:rPr lang="it-IT" sz="2100" i="1" dirty="0">
                <a:latin typeface="Palatino Linotype" panose="02040502050505030304" pitchFamily="18" charset="0"/>
              </a:rPr>
              <a:t> in training set and 69% in test set.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1011611"/>
            <a:ext cx="380905" cy="47613"/>
          </a:xfrm>
          <a:prstGeom prst="rect">
            <a:avLst/>
          </a:prstGeom>
          <a:solidFill>
            <a:srgbClr val="FFCB4F"/>
          </a:solidFill>
        </p:spPr>
      </p:sp>
      <p:sp>
        <p:nvSpPr>
          <p:cNvPr id="6" name="Object 5"/>
          <p:cNvSpPr/>
          <p:nvPr/>
        </p:nvSpPr>
        <p:spPr>
          <a:xfrm>
            <a:off x="11432462" y="6528722"/>
            <a:ext cx="566038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444444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25</a:t>
            </a:r>
            <a:endParaRPr lang="en-US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292E354-8113-4E37-83BC-A491C1C76600}"/>
              </a:ext>
            </a:extLst>
          </p:cNvPr>
          <p:cNvSpPr/>
          <p:nvPr/>
        </p:nvSpPr>
        <p:spPr>
          <a:xfrm>
            <a:off x="476131" y="400359"/>
            <a:ext cx="11617595" cy="43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301"/>
              </a:lnSpc>
              <a:spcAft>
                <a:spcPts val="600"/>
              </a:spcAft>
              <a:buNone/>
            </a:pPr>
            <a:r>
              <a:rPr lang="en-US" sz="72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Prediction</a:t>
            </a:r>
            <a:endParaRPr lang="en-US" sz="7200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3E960AE4-A46A-40B2-BAEB-30B9E0225DE9}"/>
              </a:ext>
            </a:extLst>
          </p:cNvPr>
          <p:cNvSpPr/>
          <p:nvPr/>
        </p:nvSpPr>
        <p:spPr>
          <a:xfrm>
            <a:off x="1047488" y="6276372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000" i="1" dirty="0">
                <a:latin typeface="Palatino Linotype" panose="02040502050505030304" pitchFamily="18" charset="0"/>
                <a:ea typeface="Yu Gothic Medium" panose="020B0500000000000000" pitchFamily="34" charset="-128"/>
                <a:cs typeface="Roboto Slab Regular" pitchFamily="34" charset="-120"/>
              </a:rPr>
              <a:t>Empirical research 2019/2020</a:t>
            </a:r>
            <a:endParaRPr lang="en-US" sz="1000" i="1" dirty="0">
              <a:latin typeface="Palatino Linotype" panose="02040502050505030304" pitchFamily="18" charset="0"/>
              <a:ea typeface="Yu Gothic Medium" panose="020B0500000000000000" pitchFamily="34" charset="-128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06014DF-0A8D-49B6-BABC-BC4C6600C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639" y="1397436"/>
            <a:ext cx="5989079" cy="428726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B0B2F6C-B946-4FB8-BF06-005A6948B87A}"/>
              </a:ext>
            </a:extLst>
          </p:cNvPr>
          <p:cNvSpPr txBox="1"/>
          <p:nvPr/>
        </p:nvSpPr>
        <p:spPr>
          <a:xfrm>
            <a:off x="450278" y="1199740"/>
            <a:ext cx="88956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i="1" dirty="0">
                <a:latin typeface="Palatino Linotype" panose="02040502050505030304" pitchFamily="18" charset="0"/>
              </a:rPr>
              <a:t>620 </a:t>
            </a:r>
            <a:r>
              <a:rPr lang="it-IT" sz="2100" i="1" dirty="0" err="1">
                <a:latin typeface="Palatino Linotype" panose="02040502050505030304" pitchFamily="18" charset="0"/>
              </a:rPr>
              <a:t>correct</a:t>
            </a:r>
            <a:r>
              <a:rPr lang="it-IT" sz="2100" i="1" dirty="0">
                <a:latin typeface="Palatino Linotype" panose="02040502050505030304" pitchFamily="18" charset="0"/>
              </a:rPr>
              <a:t> </a:t>
            </a:r>
            <a:r>
              <a:rPr lang="it-IT" sz="2100" i="1" dirty="0" err="1">
                <a:latin typeface="Palatino Linotype" panose="02040502050505030304" pitchFamily="18" charset="0"/>
              </a:rPr>
              <a:t>classification</a:t>
            </a:r>
            <a:r>
              <a:rPr lang="it-IT" sz="2100" i="1" dirty="0">
                <a:latin typeface="Palatino Linotype" panose="02040502050505030304" pitchFamily="18" charset="0"/>
              </a:rPr>
              <a:t> (72%)</a:t>
            </a:r>
          </a:p>
          <a:p>
            <a:r>
              <a:rPr lang="it-IT" sz="2100" i="1" dirty="0">
                <a:latin typeface="Palatino Linotype" panose="02040502050505030304" pitchFamily="18" charset="0"/>
              </a:rPr>
              <a:t>245 uncorrect (28%).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D6A6D70-F63F-45C9-AFBD-E4DE440C08B1}"/>
              </a:ext>
            </a:extLst>
          </p:cNvPr>
          <p:cNvSpPr txBox="1"/>
          <p:nvPr/>
        </p:nvSpPr>
        <p:spPr>
          <a:xfrm>
            <a:off x="6950730" y="3048057"/>
            <a:ext cx="6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10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FE3D8BC-DAFF-4CFE-AF14-D1032E9BE361}"/>
              </a:ext>
            </a:extLst>
          </p:cNvPr>
          <p:cNvSpPr txBox="1"/>
          <p:nvPr/>
        </p:nvSpPr>
        <p:spPr>
          <a:xfrm>
            <a:off x="6971145" y="1594910"/>
            <a:ext cx="6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15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D328EF5-3D65-4868-82BE-AD5232559ACB}"/>
              </a:ext>
            </a:extLst>
          </p:cNvPr>
          <p:cNvSpPr txBox="1"/>
          <p:nvPr/>
        </p:nvSpPr>
        <p:spPr>
          <a:xfrm>
            <a:off x="7847814" y="1594910"/>
            <a:ext cx="6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11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885315D-4233-4989-8258-B08ACD82475E}"/>
              </a:ext>
            </a:extLst>
          </p:cNvPr>
          <p:cNvSpPr txBox="1"/>
          <p:nvPr/>
        </p:nvSpPr>
        <p:spPr>
          <a:xfrm>
            <a:off x="8724483" y="1600884"/>
            <a:ext cx="6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13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509BE25-0500-479C-A106-9180F5A87F39}"/>
              </a:ext>
            </a:extLst>
          </p:cNvPr>
          <p:cNvSpPr txBox="1"/>
          <p:nvPr/>
        </p:nvSpPr>
        <p:spPr>
          <a:xfrm>
            <a:off x="9561774" y="1614810"/>
            <a:ext cx="6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10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F6A96C3-4608-4923-B290-D194A00981D0}"/>
              </a:ext>
            </a:extLst>
          </p:cNvPr>
          <p:cNvSpPr txBox="1"/>
          <p:nvPr/>
        </p:nvSpPr>
        <p:spPr>
          <a:xfrm>
            <a:off x="6094476" y="2306159"/>
            <a:ext cx="6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19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7A50ACC-C69F-44FF-A8F5-073308472AC6}"/>
              </a:ext>
            </a:extLst>
          </p:cNvPr>
          <p:cNvSpPr txBox="1"/>
          <p:nvPr/>
        </p:nvSpPr>
        <p:spPr>
          <a:xfrm>
            <a:off x="6965093" y="2312133"/>
            <a:ext cx="6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141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78B805E-75FB-41A4-A4B0-836A0B9F3221}"/>
              </a:ext>
            </a:extLst>
          </p:cNvPr>
          <p:cNvSpPr txBox="1"/>
          <p:nvPr/>
        </p:nvSpPr>
        <p:spPr>
          <a:xfrm>
            <a:off x="7854376" y="2302786"/>
            <a:ext cx="6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14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9C1F81D-D5C9-445A-A515-B6EC8132E915}"/>
              </a:ext>
            </a:extLst>
          </p:cNvPr>
          <p:cNvSpPr txBox="1"/>
          <p:nvPr/>
        </p:nvSpPr>
        <p:spPr>
          <a:xfrm>
            <a:off x="8737097" y="2297549"/>
            <a:ext cx="6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25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F62CFF9-695C-4522-9859-CA5ABC3FC468}"/>
              </a:ext>
            </a:extLst>
          </p:cNvPr>
          <p:cNvSpPr txBox="1"/>
          <p:nvPr/>
        </p:nvSpPr>
        <p:spPr>
          <a:xfrm>
            <a:off x="9626380" y="2286603"/>
            <a:ext cx="6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11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35DE35D-18F7-46FF-BCCC-2DB4AD46C376}"/>
              </a:ext>
            </a:extLst>
          </p:cNvPr>
          <p:cNvSpPr txBox="1"/>
          <p:nvPr/>
        </p:nvSpPr>
        <p:spPr>
          <a:xfrm>
            <a:off x="6094476" y="3048057"/>
            <a:ext cx="6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11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28FA1A3-E7D9-46BC-B619-7AE5DF56E6C9}"/>
              </a:ext>
            </a:extLst>
          </p:cNvPr>
          <p:cNvSpPr txBox="1"/>
          <p:nvPr/>
        </p:nvSpPr>
        <p:spPr>
          <a:xfrm>
            <a:off x="7827692" y="3044461"/>
            <a:ext cx="6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96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EB46853-AA4A-4E36-AD2A-6EA6A22403AE}"/>
              </a:ext>
            </a:extLst>
          </p:cNvPr>
          <p:cNvSpPr txBox="1"/>
          <p:nvPr/>
        </p:nvSpPr>
        <p:spPr>
          <a:xfrm>
            <a:off x="8737097" y="3044461"/>
            <a:ext cx="6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6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CE9D4FF-2C71-4D82-BE34-7C6C37B034E9}"/>
              </a:ext>
            </a:extLst>
          </p:cNvPr>
          <p:cNvSpPr txBox="1"/>
          <p:nvPr/>
        </p:nvSpPr>
        <p:spPr>
          <a:xfrm>
            <a:off x="9625807" y="3039182"/>
            <a:ext cx="6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34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A36FE09-ACFA-4733-AC94-0ADF353B71FD}"/>
              </a:ext>
            </a:extLst>
          </p:cNvPr>
          <p:cNvSpPr txBox="1"/>
          <p:nvPr/>
        </p:nvSpPr>
        <p:spPr>
          <a:xfrm>
            <a:off x="6100331" y="3877387"/>
            <a:ext cx="6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3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BFD43FD-EC9B-46F8-A51C-3E2E8B0F8206}"/>
              </a:ext>
            </a:extLst>
          </p:cNvPr>
          <p:cNvSpPr txBox="1"/>
          <p:nvPr/>
        </p:nvSpPr>
        <p:spPr>
          <a:xfrm>
            <a:off x="6976803" y="3868773"/>
            <a:ext cx="6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6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32A3CAF9-9B44-4A7E-A865-ED86799F8202}"/>
              </a:ext>
            </a:extLst>
          </p:cNvPr>
          <p:cNvSpPr txBox="1"/>
          <p:nvPr/>
        </p:nvSpPr>
        <p:spPr>
          <a:xfrm>
            <a:off x="7829169" y="3868666"/>
            <a:ext cx="6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1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D6591AB-55AE-4532-A8F6-2AE019892C2D}"/>
              </a:ext>
            </a:extLst>
          </p:cNvPr>
          <p:cNvSpPr txBox="1"/>
          <p:nvPr/>
        </p:nvSpPr>
        <p:spPr>
          <a:xfrm>
            <a:off x="8681535" y="3877387"/>
            <a:ext cx="6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129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27A68D7-0686-4C42-9E49-D7EDDCCB977C}"/>
              </a:ext>
            </a:extLst>
          </p:cNvPr>
          <p:cNvSpPr txBox="1"/>
          <p:nvPr/>
        </p:nvSpPr>
        <p:spPr>
          <a:xfrm>
            <a:off x="9549483" y="3882036"/>
            <a:ext cx="6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8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74BBD93-6734-46DD-8DD9-471E5369CCE6}"/>
              </a:ext>
            </a:extLst>
          </p:cNvPr>
          <p:cNvSpPr txBox="1"/>
          <p:nvPr/>
        </p:nvSpPr>
        <p:spPr>
          <a:xfrm>
            <a:off x="6100331" y="4619980"/>
            <a:ext cx="6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8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FCFB225-3F6E-4DCF-A68D-68E95787A897}"/>
              </a:ext>
            </a:extLst>
          </p:cNvPr>
          <p:cNvSpPr txBox="1"/>
          <p:nvPr/>
        </p:nvSpPr>
        <p:spPr>
          <a:xfrm>
            <a:off x="6976803" y="4624588"/>
            <a:ext cx="6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3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3A7418E-7008-4382-93F3-615C991DEE63}"/>
              </a:ext>
            </a:extLst>
          </p:cNvPr>
          <p:cNvSpPr txBox="1"/>
          <p:nvPr/>
        </p:nvSpPr>
        <p:spPr>
          <a:xfrm>
            <a:off x="7854376" y="4629196"/>
            <a:ext cx="6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28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2AAD2FCC-5009-486A-BEAC-E9CC84C52079}"/>
              </a:ext>
            </a:extLst>
          </p:cNvPr>
          <p:cNvSpPr txBox="1"/>
          <p:nvPr/>
        </p:nvSpPr>
        <p:spPr>
          <a:xfrm>
            <a:off x="8737097" y="4624588"/>
            <a:ext cx="6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17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BF8CE87F-B681-4A32-9122-F11A443C967F}"/>
              </a:ext>
            </a:extLst>
          </p:cNvPr>
          <p:cNvSpPr txBox="1"/>
          <p:nvPr/>
        </p:nvSpPr>
        <p:spPr>
          <a:xfrm>
            <a:off x="9599897" y="4624588"/>
            <a:ext cx="6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141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02337457-6A24-4BD5-BD35-89C2D509DAB4}"/>
              </a:ext>
            </a:extLst>
          </p:cNvPr>
          <p:cNvSpPr txBox="1"/>
          <p:nvPr/>
        </p:nvSpPr>
        <p:spPr>
          <a:xfrm>
            <a:off x="6094476" y="1594910"/>
            <a:ext cx="6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105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5F6A38-3995-4452-B279-82506FD9AD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916" t="46893" r="2837" b="9459"/>
          <a:stretch/>
        </p:blipFill>
        <p:spPr>
          <a:xfrm>
            <a:off x="417733" y="2091772"/>
            <a:ext cx="4541177" cy="29934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2421076-58AC-468A-82BD-D92A69286E39}"/>
              </a:ext>
            </a:extLst>
          </p:cNvPr>
          <p:cNvSpPr txBox="1"/>
          <p:nvPr/>
        </p:nvSpPr>
        <p:spPr>
          <a:xfrm>
            <a:off x="476131" y="5246224"/>
            <a:ext cx="9867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>
                <a:latin typeface="Palatino Linotype" panose="02040502050505030304" pitchFamily="18" charset="0"/>
              </a:rPr>
              <a:t>We</a:t>
            </a:r>
            <a:r>
              <a:rPr lang="it-IT" i="1" dirty="0">
                <a:latin typeface="Palatino Linotype" panose="02040502050505030304" pitchFamily="18" charset="0"/>
              </a:rPr>
              <a:t> </a:t>
            </a:r>
            <a:r>
              <a:rPr lang="it-IT" i="1" dirty="0" err="1">
                <a:latin typeface="Palatino Linotype" panose="02040502050505030304" pitchFamily="18" charset="0"/>
              </a:rPr>
              <a:t>have</a:t>
            </a:r>
            <a:r>
              <a:rPr lang="it-IT" i="1" dirty="0">
                <a:latin typeface="Palatino Linotype" panose="02040502050505030304" pitchFamily="18" charset="0"/>
              </a:rPr>
              <a:t> </a:t>
            </a:r>
            <a:r>
              <a:rPr lang="it-IT" i="1" dirty="0" err="1">
                <a:latin typeface="Palatino Linotype" panose="02040502050505030304" pitchFamily="18" charset="0"/>
              </a:rPr>
              <a:t>not</a:t>
            </a:r>
            <a:r>
              <a:rPr lang="it-IT" i="1" dirty="0">
                <a:latin typeface="Palatino Linotype" panose="02040502050505030304" pitchFamily="18" charset="0"/>
              </a:rPr>
              <a:t> a strong </a:t>
            </a:r>
            <a:r>
              <a:rPr lang="it-IT" i="1" dirty="0" err="1">
                <a:latin typeface="Palatino Linotype" panose="02040502050505030304" pitchFamily="18" charset="0"/>
              </a:rPr>
              <a:t>improvement</a:t>
            </a:r>
            <a:r>
              <a:rPr lang="it-IT" i="1" dirty="0">
                <a:latin typeface="Palatino Linotype" panose="02040502050505030304" pitchFamily="18" charset="0"/>
              </a:rPr>
              <a:t>. </a:t>
            </a:r>
            <a:r>
              <a:rPr lang="it-IT" i="1" dirty="0" err="1">
                <a:latin typeface="Palatino Linotype" panose="02040502050505030304" pitchFamily="18" charset="0"/>
              </a:rPr>
              <a:t>Why</a:t>
            </a:r>
            <a:r>
              <a:rPr lang="it-IT" i="1" dirty="0">
                <a:latin typeface="Palatino Linotype" panose="02040502050505030304" pitchFamily="18" charset="0"/>
              </a:rPr>
              <a:t>?</a:t>
            </a:r>
          </a:p>
          <a:p>
            <a:pPr algn="ctr"/>
            <a:endParaRPr lang="it-IT" i="1" dirty="0">
              <a:latin typeface="Palatino Linotype" panose="020405020505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Palatino Linotype" panose="02040502050505030304" pitchFamily="18" charset="0"/>
              </a:rPr>
              <a:t>Too </a:t>
            </a:r>
            <a:r>
              <a:rPr lang="it-IT" dirty="0" err="1">
                <a:latin typeface="Palatino Linotype" panose="02040502050505030304" pitchFamily="18" charset="0"/>
              </a:rPr>
              <a:t>much</a:t>
            </a:r>
            <a:r>
              <a:rPr lang="it-IT" dirty="0">
                <a:latin typeface="Palatino Linotype" panose="02040502050505030304" pitchFamily="18" charset="0"/>
              </a:rPr>
              <a:t> </a:t>
            </a:r>
            <a:r>
              <a:rPr lang="it-IT" dirty="0" err="1">
                <a:latin typeface="Palatino Linotype" panose="02040502050505030304" pitchFamily="18" charset="0"/>
              </a:rPr>
              <a:t>parameters</a:t>
            </a:r>
            <a:r>
              <a:rPr lang="it-IT" dirty="0">
                <a:latin typeface="Palatino Linotype" panose="02040502050505030304" pitchFamily="18" charset="0"/>
              </a:rPr>
              <a:t> to estimate and </a:t>
            </a:r>
            <a:r>
              <a:rPr lang="it-IT" dirty="0" err="1">
                <a:latin typeface="Palatino Linotype" panose="02040502050505030304" pitchFamily="18" charset="0"/>
              </a:rPr>
              <a:t>few</a:t>
            </a:r>
            <a:r>
              <a:rPr lang="it-IT" dirty="0">
                <a:latin typeface="Palatino Linotype" panose="02040502050505030304" pitchFamily="18" charset="0"/>
              </a:rPr>
              <a:t>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Palatino Linotype" panose="02040502050505030304" pitchFamily="18" charset="0"/>
              </a:rPr>
              <a:t>Because</a:t>
            </a:r>
            <a:r>
              <a:rPr lang="it-IT" dirty="0">
                <a:latin typeface="Palatino Linotype" panose="02040502050505030304" pitchFamily="18" charset="0"/>
              </a:rPr>
              <a:t> of the large </a:t>
            </a:r>
            <a:r>
              <a:rPr lang="it-IT" dirty="0" err="1">
                <a:latin typeface="Palatino Linotype" panose="02040502050505030304" pitchFamily="18" charset="0"/>
              </a:rPr>
              <a:t>number</a:t>
            </a:r>
            <a:r>
              <a:rPr lang="it-IT" dirty="0">
                <a:latin typeface="Palatino Linotype" panose="02040502050505030304" pitchFamily="18" charset="0"/>
              </a:rPr>
              <a:t> of weights </a:t>
            </a:r>
            <a:r>
              <a:rPr lang="it-IT" dirty="0" err="1">
                <a:latin typeface="Palatino Linotype" panose="02040502050505030304" pitchFamily="18" charset="0"/>
              </a:rPr>
              <a:t>that</a:t>
            </a:r>
            <a:r>
              <a:rPr lang="it-IT" dirty="0">
                <a:latin typeface="Palatino Linotype" panose="02040502050505030304" pitchFamily="18" charset="0"/>
              </a:rPr>
              <a:t> are </a:t>
            </a:r>
            <a:r>
              <a:rPr lang="it-IT" dirty="0" err="1">
                <a:latin typeface="Palatino Linotype" panose="02040502050505030304" pitchFamily="18" charset="0"/>
              </a:rPr>
              <a:t>not</a:t>
            </a:r>
            <a:r>
              <a:rPr lang="it-IT" dirty="0">
                <a:latin typeface="Palatino Linotype" panose="02040502050505030304" pitchFamily="18" charset="0"/>
              </a:rPr>
              <a:t> </a:t>
            </a:r>
            <a:r>
              <a:rPr lang="it-IT" dirty="0" err="1">
                <a:latin typeface="Palatino Linotype" panose="02040502050505030304" pitchFamily="18" charset="0"/>
              </a:rPr>
              <a:t>updated</a:t>
            </a:r>
            <a:r>
              <a:rPr lang="it-IT" dirty="0">
                <a:latin typeface="Palatino Linotype" panose="02040502050505030304" pitchFamily="18" charset="0"/>
              </a:rPr>
              <a:t> </a:t>
            </a:r>
            <a:r>
              <a:rPr lang="it-IT" dirty="0" err="1">
                <a:latin typeface="Palatino Linotype" panose="02040502050505030304" pitchFamily="18" charset="0"/>
              </a:rPr>
              <a:t>durign</a:t>
            </a:r>
            <a:r>
              <a:rPr lang="it-IT" dirty="0">
                <a:latin typeface="Palatino Linotype" panose="02040502050505030304" pitchFamily="18" charset="0"/>
              </a:rPr>
              <a:t> the </a:t>
            </a:r>
            <a:r>
              <a:rPr lang="it-IT" dirty="0" err="1">
                <a:latin typeface="Palatino Linotype" panose="02040502050505030304" pitchFamily="18" charset="0"/>
              </a:rPr>
              <a:t>train</a:t>
            </a:r>
            <a:r>
              <a:rPr lang="it-IT" dirty="0">
                <a:latin typeface="Palatino Linotype" panose="0204050205050503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C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104342" y="2876552"/>
            <a:ext cx="1980268" cy="257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90"/>
              </a:lnSpc>
              <a:spcAft>
                <a:spcPts val="600"/>
              </a:spcAft>
              <a:buNone/>
            </a:pPr>
            <a:r>
              <a:rPr lang="en-US" sz="2300" b="1" dirty="0">
                <a:solidFill>
                  <a:srgbClr val="00070E"/>
                </a:solidFill>
                <a:latin typeface="Playfair Display Black" pitchFamily="34" charset="0"/>
                <a:ea typeface="Playfair Display Black" pitchFamily="34" charset="-122"/>
                <a:cs typeface="Playfair Display Black" pitchFamily="34" charset="-120"/>
              </a:rPr>
              <a:t>Section 5</a:t>
            </a:r>
            <a:endParaRPr lang="en-US" b="1" dirty="0"/>
          </a:p>
        </p:txBody>
      </p:sp>
      <p:sp>
        <p:nvSpPr>
          <p:cNvPr id="3" name="Object 2"/>
          <p:cNvSpPr/>
          <p:nvPr/>
        </p:nvSpPr>
        <p:spPr>
          <a:xfrm>
            <a:off x="3255557" y="3420382"/>
            <a:ext cx="5677838" cy="5997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974"/>
              </a:lnSpc>
              <a:spcAft>
                <a:spcPts val="600"/>
              </a:spcAft>
              <a:buNone/>
            </a:pPr>
            <a:r>
              <a:rPr lang="en-US" sz="6600" b="1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CONCLUSION</a:t>
            </a:r>
            <a:endParaRPr lang="en-US" sz="6600" b="1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1011611"/>
            <a:ext cx="380905" cy="47613"/>
          </a:xfrm>
          <a:prstGeom prst="rect">
            <a:avLst/>
          </a:prstGeom>
          <a:solidFill>
            <a:srgbClr val="FFCB4F"/>
          </a:solidFill>
        </p:spPr>
      </p:sp>
      <p:sp>
        <p:nvSpPr>
          <p:cNvPr id="3" name="Object 2"/>
          <p:cNvSpPr/>
          <p:nvPr/>
        </p:nvSpPr>
        <p:spPr>
          <a:xfrm>
            <a:off x="476131" y="400359"/>
            <a:ext cx="11617595" cy="43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301"/>
              </a:lnSpc>
              <a:spcAft>
                <a:spcPts val="600"/>
              </a:spcAft>
              <a:buNone/>
            </a:pPr>
            <a:r>
              <a:rPr lang="en-US" sz="72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Conclusion</a:t>
            </a:r>
            <a:endParaRPr lang="en-US" sz="7200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4C595E3-5709-415D-A473-6EC64B5BC45B}"/>
              </a:ext>
            </a:extLst>
          </p:cNvPr>
          <p:cNvSpPr/>
          <p:nvPr/>
        </p:nvSpPr>
        <p:spPr>
          <a:xfrm>
            <a:off x="599924" y="1850139"/>
            <a:ext cx="133317" cy="133317"/>
          </a:xfrm>
          <a:prstGeom prst="ellipse">
            <a:avLst/>
          </a:prstGeom>
          <a:solidFill>
            <a:srgbClr val="DA63B9"/>
          </a:solidFill>
        </p:spPr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9E8D693-D48E-43A2-9025-69F6A1FE3595}"/>
              </a:ext>
            </a:extLst>
          </p:cNvPr>
          <p:cNvSpPr txBox="1"/>
          <p:nvPr/>
        </p:nvSpPr>
        <p:spPr>
          <a:xfrm>
            <a:off x="733241" y="1732131"/>
            <a:ext cx="94073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 err="1">
                <a:latin typeface="Palatino Linotype" panose="02040502050505030304" pitchFamily="18" charset="0"/>
              </a:rPr>
              <a:t>Not</a:t>
            </a:r>
            <a:r>
              <a:rPr lang="it-IT" sz="2100" dirty="0">
                <a:latin typeface="Palatino Linotype" panose="02040502050505030304" pitchFamily="18" charset="0"/>
              </a:rPr>
              <a:t> </a:t>
            </a:r>
            <a:r>
              <a:rPr lang="it-IT" sz="2100" dirty="0" err="1">
                <a:latin typeface="Palatino Linotype" panose="02040502050505030304" pitchFamily="18" charset="0"/>
              </a:rPr>
              <a:t>always</a:t>
            </a:r>
            <a:r>
              <a:rPr lang="it-IT" sz="2100" dirty="0">
                <a:latin typeface="Palatino Linotype" panose="02040502050505030304" pitchFamily="18" charset="0"/>
              </a:rPr>
              <a:t> </a:t>
            </a:r>
            <a:r>
              <a:rPr lang="it-IT" sz="2100" dirty="0" err="1">
                <a:latin typeface="Palatino Linotype" panose="02040502050505030304" pitchFamily="18" charset="0"/>
              </a:rPr>
              <a:t>deeper</a:t>
            </a:r>
            <a:r>
              <a:rPr lang="it-IT" sz="2100" dirty="0">
                <a:latin typeface="Palatino Linotype" panose="02040502050505030304" pitchFamily="18" charset="0"/>
              </a:rPr>
              <a:t> </a:t>
            </a:r>
            <a:r>
              <a:rPr lang="it-IT" sz="2100" dirty="0" err="1">
                <a:latin typeface="Palatino Linotype" panose="02040502050505030304" pitchFamily="18" charset="0"/>
              </a:rPr>
              <a:t>is</a:t>
            </a:r>
            <a:r>
              <a:rPr lang="it-IT" sz="2100" dirty="0">
                <a:latin typeface="Palatino Linotype" panose="02040502050505030304" pitchFamily="18" charset="0"/>
              </a:rPr>
              <a:t> </a:t>
            </a:r>
            <a:r>
              <a:rPr lang="it-IT" sz="2100" dirty="0" err="1">
                <a:latin typeface="Palatino Linotype" panose="02040502050505030304" pitchFamily="18" charset="0"/>
              </a:rPr>
              <a:t>better</a:t>
            </a:r>
            <a:r>
              <a:rPr lang="it-IT" sz="2100" dirty="0">
                <a:latin typeface="Palatino Linotype" panose="02040502050505030304" pitchFamily="18" charset="0"/>
              </a:rPr>
              <a:t> : Resnet-50 </a:t>
            </a:r>
            <a:r>
              <a:rPr lang="it-IT" sz="2100" dirty="0" err="1">
                <a:latin typeface="Palatino Linotype" panose="02040502050505030304" pitchFamily="18" charset="0"/>
              </a:rPr>
              <a:t>is</a:t>
            </a:r>
            <a:r>
              <a:rPr lang="it-IT" sz="2100" dirty="0">
                <a:latin typeface="Palatino Linotype" panose="02040502050505030304" pitchFamily="18" charset="0"/>
              </a:rPr>
              <a:t> </a:t>
            </a:r>
            <a:r>
              <a:rPr lang="it-IT" sz="2100" dirty="0" err="1">
                <a:latin typeface="Palatino Linotype" panose="02040502050505030304" pitchFamily="18" charset="0"/>
              </a:rPr>
              <a:t>very</a:t>
            </a:r>
            <a:r>
              <a:rPr lang="it-IT" sz="2100" dirty="0">
                <a:latin typeface="Palatino Linotype" panose="02040502050505030304" pitchFamily="18" charset="0"/>
              </a:rPr>
              <a:t> </a:t>
            </a:r>
            <a:r>
              <a:rPr lang="it-IT" sz="2100" dirty="0" err="1">
                <a:latin typeface="Palatino Linotype" panose="02040502050505030304" pitchFamily="18" charset="0"/>
              </a:rPr>
              <a:t>complex</a:t>
            </a:r>
            <a:r>
              <a:rPr lang="it-IT" sz="2100" dirty="0">
                <a:latin typeface="Palatino Linotype" panose="02040502050505030304" pitchFamily="18" charset="0"/>
              </a:rPr>
              <a:t> and </a:t>
            </a:r>
            <a:r>
              <a:rPr lang="it-IT" sz="2100" dirty="0" err="1">
                <a:latin typeface="Palatino Linotype" panose="02040502050505030304" pitchFamily="18" charset="0"/>
              </a:rPr>
              <a:t>it</a:t>
            </a:r>
            <a:r>
              <a:rPr lang="it-IT" sz="2100" dirty="0">
                <a:latin typeface="Palatino Linotype" panose="02040502050505030304" pitchFamily="18" charset="0"/>
              </a:rPr>
              <a:t> works </a:t>
            </a:r>
            <a:r>
              <a:rPr lang="it-IT" sz="2100" dirty="0" err="1">
                <a:latin typeface="Palatino Linotype" panose="02040502050505030304" pitchFamily="18" charset="0"/>
              </a:rPr>
              <a:t>well</a:t>
            </a:r>
            <a:r>
              <a:rPr lang="it-IT" sz="2100" dirty="0">
                <a:latin typeface="Palatino Linotype" panose="02040502050505030304" pitchFamily="18" charset="0"/>
              </a:rPr>
              <a:t> for large dataset: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087A04B-AF82-444A-BF88-829ED3AEC3D7}"/>
              </a:ext>
            </a:extLst>
          </p:cNvPr>
          <p:cNvSpPr txBox="1"/>
          <p:nvPr/>
        </p:nvSpPr>
        <p:spPr>
          <a:xfrm>
            <a:off x="733241" y="2429664"/>
            <a:ext cx="588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Palatino Linotype" panose="02040502050505030304" pitchFamily="18" charset="0"/>
              </a:rPr>
              <a:t>In </a:t>
            </a:r>
            <a:r>
              <a:rPr lang="it-IT" dirty="0" err="1">
                <a:latin typeface="Palatino Linotype" panose="02040502050505030304" pitchFamily="18" charset="0"/>
              </a:rPr>
              <a:t>this</a:t>
            </a:r>
            <a:r>
              <a:rPr lang="it-IT" dirty="0">
                <a:latin typeface="Palatino Linotype" panose="02040502050505030304" pitchFamily="18" charset="0"/>
              </a:rPr>
              <a:t> case </a:t>
            </a:r>
            <a:r>
              <a:rPr lang="it-IT" dirty="0" err="1">
                <a:latin typeface="Palatino Linotype" panose="02040502050505030304" pitchFamily="18" charset="0"/>
              </a:rPr>
              <a:t>is</a:t>
            </a:r>
            <a:r>
              <a:rPr lang="it-IT" dirty="0">
                <a:latin typeface="Palatino Linotype" panose="02040502050505030304" pitchFamily="18" charset="0"/>
              </a:rPr>
              <a:t> </a:t>
            </a:r>
            <a:r>
              <a:rPr lang="it-IT" dirty="0" err="1">
                <a:latin typeface="Palatino Linotype" panose="02040502050505030304" pitchFamily="18" charset="0"/>
              </a:rPr>
              <a:t>better</a:t>
            </a:r>
            <a:r>
              <a:rPr lang="it-IT" dirty="0">
                <a:latin typeface="Palatino Linotype" panose="02040502050505030304" pitchFamily="18" charset="0"/>
              </a:rPr>
              <a:t> to work with «</a:t>
            </a:r>
            <a:r>
              <a:rPr lang="it-IT" dirty="0" err="1">
                <a:latin typeface="Palatino Linotype" panose="02040502050505030304" pitchFamily="18" charset="0"/>
              </a:rPr>
              <a:t>customized</a:t>
            </a:r>
            <a:r>
              <a:rPr lang="it-IT" dirty="0">
                <a:latin typeface="Palatino Linotype" panose="02040502050505030304" pitchFamily="18" charset="0"/>
              </a:rPr>
              <a:t>» model.</a:t>
            </a:r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59FE1B95-FA00-468A-8E7E-ED9F1B0C9415}"/>
              </a:ext>
            </a:extLst>
          </p:cNvPr>
          <p:cNvSpPr/>
          <p:nvPr/>
        </p:nvSpPr>
        <p:spPr>
          <a:xfrm>
            <a:off x="1047488" y="6276372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000" i="1" dirty="0">
                <a:latin typeface="Palatino Linotype" panose="02040502050505030304" pitchFamily="18" charset="0"/>
                <a:ea typeface="Yu Gothic Medium" panose="020B0500000000000000" pitchFamily="34" charset="-128"/>
                <a:cs typeface="Roboto Slab Regular" pitchFamily="34" charset="-120"/>
              </a:rPr>
              <a:t>Empirical research 2019/2020</a:t>
            </a:r>
            <a:endParaRPr lang="en-US" sz="1000" i="1" dirty="0">
              <a:latin typeface="Palatino Linotype" panose="02040502050505030304" pitchFamily="18" charset="0"/>
              <a:ea typeface="Yu Gothic Medium" panose="020B0500000000000000" pitchFamily="34" charset="-128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6044D2E1-F95E-48F5-9865-5E5C9D409F2F}"/>
              </a:ext>
            </a:extLst>
          </p:cNvPr>
          <p:cNvSpPr/>
          <p:nvPr/>
        </p:nvSpPr>
        <p:spPr>
          <a:xfrm>
            <a:off x="11432462" y="6528722"/>
            <a:ext cx="566038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444444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27</a:t>
            </a:r>
            <a:endParaRPr lang="en-US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758AC59-4F66-4874-9A4B-EFD59498CACB}"/>
              </a:ext>
            </a:extLst>
          </p:cNvPr>
          <p:cNvSpPr txBox="1"/>
          <p:nvPr/>
        </p:nvSpPr>
        <p:spPr>
          <a:xfrm>
            <a:off x="733241" y="3021864"/>
            <a:ext cx="9360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 err="1">
                <a:latin typeface="Palatino Linotype" panose="02040502050505030304" pitchFamily="18" charset="0"/>
              </a:rPr>
              <a:t>Try</a:t>
            </a:r>
            <a:r>
              <a:rPr lang="it-IT" sz="2100" dirty="0">
                <a:latin typeface="Palatino Linotype" panose="02040502050505030304" pitchFamily="18" charset="0"/>
              </a:rPr>
              <a:t> </a:t>
            </a:r>
            <a:r>
              <a:rPr lang="it-IT" sz="2100" dirty="0" err="1">
                <a:latin typeface="Palatino Linotype" panose="02040502050505030304" pitchFamily="18" charset="0"/>
              </a:rPr>
              <a:t>different</a:t>
            </a:r>
            <a:r>
              <a:rPr lang="it-IT" sz="2100" dirty="0">
                <a:latin typeface="Palatino Linotype" panose="02040502050505030304" pitchFamily="18" charset="0"/>
              </a:rPr>
              <a:t> </a:t>
            </a:r>
            <a:r>
              <a:rPr lang="it-IT" sz="2100" dirty="0" err="1">
                <a:latin typeface="Palatino Linotype" panose="02040502050505030304" pitchFamily="18" charset="0"/>
              </a:rPr>
              <a:t>combination</a:t>
            </a:r>
            <a:r>
              <a:rPr lang="it-IT" sz="2100" dirty="0">
                <a:latin typeface="Palatino Linotype" panose="02040502050505030304" pitchFamily="18" charset="0"/>
              </a:rPr>
              <a:t> and </a:t>
            </a:r>
            <a:r>
              <a:rPr lang="it-IT" sz="2100" dirty="0" err="1">
                <a:latin typeface="Palatino Linotype" panose="02040502050505030304" pitchFamily="18" charset="0"/>
              </a:rPr>
              <a:t>structures</a:t>
            </a:r>
            <a:r>
              <a:rPr lang="it-IT" sz="2100" dirty="0">
                <a:latin typeface="Palatino Linotype" panose="02040502050505030304" pitchFamily="18" charset="0"/>
              </a:rPr>
              <a:t>: </a:t>
            </a:r>
            <a:r>
              <a:rPr lang="it-IT" sz="2100" dirty="0" err="1">
                <a:latin typeface="Palatino Linotype" panose="02040502050505030304" pitchFamily="18" charset="0"/>
              </a:rPr>
              <a:t>average</a:t>
            </a:r>
            <a:r>
              <a:rPr lang="it-IT" sz="2100" dirty="0">
                <a:latin typeface="Palatino Linotype" panose="02040502050505030304" pitchFamily="18" charset="0"/>
              </a:rPr>
              <a:t> pooling, Adam </a:t>
            </a:r>
            <a:r>
              <a:rPr lang="it-IT" sz="2100" dirty="0" err="1">
                <a:latin typeface="Palatino Linotype" panose="02040502050505030304" pitchFamily="18" charset="0"/>
              </a:rPr>
              <a:t>optimizer</a:t>
            </a:r>
            <a:r>
              <a:rPr lang="it-IT" sz="2100" dirty="0">
                <a:latin typeface="Palatino Linotype" panose="02040502050505030304" pitchFamily="18" charset="0"/>
              </a:rPr>
              <a:t>, more/</a:t>
            </a:r>
            <a:r>
              <a:rPr lang="it-IT" sz="2100" dirty="0" err="1">
                <a:latin typeface="Palatino Linotype" panose="02040502050505030304" pitchFamily="18" charset="0"/>
              </a:rPr>
              <a:t>less</a:t>
            </a:r>
            <a:r>
              <a:rPr lang="it-IT" sz="2100" dirty="0">
                <a:latin typeface="Palatino Linotype" panose="02040502050505030304" pitchFamily="18" charset="0"/>
              </a:rPr>
              <a:t> </a:t>
            </a:r>
            <a:r>
              <a:rPr lang="it-IT" sz="2100" dirty="0" err="1">
                <a:latin typeface="Palatino Linotype" panose="02040502050505030304" pitchFamily="18" charset="0"/>
              </a:rPr>
              <a:t>convolutional</a:t>
            </a:r>
            <a:r>
              <a:rPr lang="it-IT" sz="2100" dirty="0">
                <a:latin typeface="Palatino Linotype" panose="02040502050505030304" pitchFamily="18" charset="0"/>
              </a:rPr>
              <a:t> </a:t>
            </a:r>
            <a:r>
              <a:rPr lang="it-IT" sz="2100" dirty="0" err="1">
                <a:latin typeface="Palatino Linotype" panose="02040502050505030304" pitchFamily="18" charset="0"/>
              </a:rPr>
              <a:t>layers</a:t>
            </a:r>
            <a:r>
              <a:rPr lang="it-IT" sz="2100" dirty="0">
                <a:latin typeface="Palatino Linotype" panose="02040502050505030304" pitchFamily="18" charset="0"/>
              </a:rPr>
              <a:t> etc.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73FFE3D-A4CE-49C4-8D2C-9D5ECF7CA7FA}"/>
              </a:ext>
            </a:extLst>
          </p:cNvPr>
          <p:cNvSpPr txBox="1"/>
          <p:nvPr/>
        </p:nvSpPr>
        <p:spPr>
          <a:xfrm>
            <a:off x="857036" y="4007691"/>
            <a:ext cx="84102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latin typeface="Palatino Linotype" panose="02040502050505030304" pitchFamily="18" charset="0"/>
              </a:rPr>
              <a:t>Use of </a:t>
            </a:r>
            <a:r>
              <a:rPr lang="it-IT" sz="2100" i="1" dirty="0">
                <a:latin typeface="Palatino Linotype" panose="02040502050505030304" pitchFamily="18" charset="0"/>
              </a:rPr>
              <a:t>cv</a:t>
            </a:r>
            <a:r>
              <a:rPr lang="it-IT" sz="2100" dirty="0">
                <a:latin typeface="Palatino Linotype" panose="02040502050505030304" pitchFamily="18" charset="0"/>
              </a:rPr>
              <a:t> to </a:t>
            </a:r>
            <a:r>
              <a:rPr lang="it-IT" sz="2100" dirty="0" err="1">
                <a:latin typeface="Palatino Linotype" panose="02040502050505030304" pitchFamily="18" charset="0"/>
              </a:rPr>
              <a:t>find</a:t>
            </a:r>
            <a:r>
              <a:rPr lang="it-IT" sz="2100" dirty="0">
                <a:latin typeface="Palatino Linotype" panose="02040502050505030304" pitchFamily="18" charset="0"/>
              </a:rPr>
              <a:t> the best </a:t>
            </a:r>
            <a:r>
              <a:rPr lang="it-IT" sz="2100" dirty="0" err="1">
                <a:latin typeface="Palatino Linotype" panose="02040502050505030304" pitchFamily="18" charset="0"/>
              </a:rPr>
              <a:t>parameters</a:t>
            </a:r>
            <a:r>
              <a:rPr lang="it-IT" sz="2100" dirty="0">
                <a:latin typeface="Palatino Linotype" panose="02040502050505030304" pitchFamily="18" charset="0"/>
              </a:rPr>
              <a:t> ( learning rate, batch size, </a:t>
            </a:r>
            <a:r>
              <a:rPr lang="it-IT" sz="2100" dirty="0" err="1">
                <a:latin typeface="Palatino Linotype" panose="02040502050505030304" pitchFamily="18" charset="0"/>
              </a:rPr>
              <a:t>number</a:t>
            </a:r>
            <a:r>
              <a:rPr lang="it-IT" sz="2100" dirty="0">
                <a:latin typeface="Palatino Linotype" panose="02040502050505030304" pitchFamily="18" charset="0"/>
              </a:rPr>
              <a:t> of </a:t>
            </a:r>
            <a:r>
              <a:rPr lang="it-IT" sz="2100" dirty="0" err="1">
                <a:latin typeface="Palatino Linotype" panose="02040502050505030304" pitchFamily="18" charset="0"/>
              </a:rPr>
              <a:t>epochs</a:t>
            </a:r>
            <a:r>
              <a:rPr lang="it-IT" sz="2100" dirty="0">
                <a:latin typeface="Palatino Linotype" panose="02040502050505030304" pitchFamily="18" charset="0"/>
              </a:rPr>
              <a:t>,  </a:t>
            </a:r>
            <a:r>
              <a:rPr lang="it-IT" sz="2100" dirty="0" err="1">
                <a:latin typeface="Palatino Linotype" panose="02040502050505030304" pitchFamily="18" charset="0"/>
              </a:rPr>
              <a:t>optimizer</a:t>
            </a:r>
            <a:r>
              <a:rPr lang="it-IT" sz="2100" dirty="0">
                <a:latin typeface="Palatino Linotype" panose="02040502050505030304" pitchFamily="18" charset="0"/>
              </a:rPr>
              <a:t>..)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5673865-483D-4FD4-B6B0-BF863BD3BDF1}"/>
              </a:ext>
            </a:extLst>
          </p:cNvPr>
          <p:cNvSpPr txBox="1"/>
          <p:nvPr/>
        </p:nvSpPr>
        <p:spPr>
          <a:xfrm>
            <a:off x="857036" y="5105879"/>
            <a:ext cx="68734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latin typeface="Palatino Linotype" panose="02040502050505030304" pitchFamily="18" charset="0"/>
              </a:rPr>
              <a:t>Use of </a:t>
            </a:r>
            <a:r>
              <a:rPr lang="it-IT" sz="2100" i="1" dirty="0">
                <a:latin typeface="Palatino Linotype" panose="02040502050505030304" pitchFamily="18" charset="0"/>
              </a:rPr>
              <a:t>GPU: </a:t>
            </a:r>
            <a:r>
              <a:rPr lang="it-IT" sz="2100" dirty="0" err="1">
                <a:latin typeface="Palatino Linotype" panose="02040502050505030304" pitchFamily="18" charset="0"/>
              </a:rPr>
              <a:t>maintain</a:t>
            </a:r>
            <a:r>
              <a:rPr lang="it-IT" sz="2100" dirty="0">
                <a:latin typeface="Palatino Linotype" panose="02040502050505030304" pitchFamily="18" charset="0"/>
              </a:rPr>
              <a:t> the </a:t>
            </a:r>
            <a:r>
              <a:rPr lang="it-IT" sz="2100" dirty="0" err="1">
                <a:latin typeface="Palatino Linotype" panose="02040502050505030304" pitchFamily="18" charset="0"/>
              </a:rPr>
              <a:t>original</a:t>
            </a:r>
            <a:r>
              <a:rPr lang="it-IT" sz="2100" dirty="0">
                <a:latin typeface="Palatino Linotype" panose="02040502050505030304" pitchFamily="18" charset="0"/>
              </a:rPr>
              <a:t> size.</a:t>
            </a: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D3B10490-E95F-45CB-900C-76A497ED8B93}"/>
              </a:ext>
            </a:extLst>
          </p:cNvPr>
          <p:cNvSpPr/>
          <p:nvPr/>
        </p:nvSpPr>
        <p:spPr>
          <a:xfrm>
            <a:off x="599921" y="3192375"/>
            <a:ext cx="133317" cy="133317"/>
          </a:xfrm>
          <a:prstGeom prst="ellipse">
            <a:avLst/>
          </a:prstGeom>
          <a:solidFill>
            <a:srgbClr val="FFC000"/>
          </a:solidFill>
        </p:spPr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02AA5F92-F251-4606-8099-1B0C0E72A7B8}"/>
              </a:ext>
            </a:extLst>
          </p:cNvPr>
          <p:cNvSpPr/>
          <p:nvPr/>
        </p:nvSpPr>
        <p:spPr>
          <a:xfrm>
            <a:off x="599923" y="4121314"/>
            <a:ext cx="133317" cy="133317"/>
          </a:xfrm>
          <a:prstGeom prst="ellipse">
            <a:avLst/>
          </a:prstGeom>
          <a:solidFill>
            <a:srgbClr val="B7DA63"/>
          </a:solidFill>
        </p:spPr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4A665403-A9D9-44A4-AD1D-683334C0EFD3}"/>
              </a:ext>
            </a:extLst>
          </p:cNvPr>
          <p:cNvSpPr/>
          <p:nvPr/>
        </p:nvSpPr>
        <p:spPr>
          <a:xfrm>
            <a:off x="599922" y="5246969"/>
            <a:ext cx="133317" cy="133317"/>
          </a:xfrm>
          <a:prstGeom prst="ellipse">
            <a:avLst/>
          </a:prstGeom>
          <a:solidFill>
            <a:srgbClr val="00B0F0"/>
          </a:solid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C78EB347-2BF8-440B-98B4-11FD16F500CA}"/>
              </a:ext>
            </a:extLst>
          </p:cNvPr>
          <p:cNvSpPr/>
          <p:nvPr/>
        </p:nvSpPr>
        <p:spPr>
          <a:xfrm>
            <a:off x="476131" y="400359"/>
            <a:ext cx="11617595" cy="43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301"/>
              </a:lnSpc>
              <a:spcAft>
                <a:spcPts val="600"/>
              </a:spcAft>
              <a:buNone/>
            </a:pPr>
            <a:r>
              <a:rPr lang="en-US" sz="72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References </a:t>
            </a:r>
            <a:endParaRPr lang="en-US" sz="7200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CEE80BE3-D890-465F-B062-4123F3032ADB}"/>
              </a:ext>
            </a:extLst>
          </p:cNvPr>
          <p:cNvSpPr/>
          <p:nvPr/>
        </p:nvSpPr>
        <p:spPr>
          <a:xfrm>
            <a:off x="636997" y="4186295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spcAft>
                <a:spcPts val="600"/>
              </a:spcAft>
              <a:buNone/>
            </a:pPr>
            <a:r>
              <a:rPr lang="en-US" sz="2100" i="1" dirty="0" err="1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Kaiming</a:t>
            </a:r>
            <a:r>
              <a:rPr lang="en-US" sz="2100" i="1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 He et al. (2015), “Delving Deep into Rectifiers: Surpassing Human-Level Performance on ImageNet Classification”</a:t>
            </a:r>
          </a:p>
        </p:txBody>
      </p:sp>
      <p:sp>
        <p:nvSpPr>
          <p:cNvPr id="6" name="Object 23">
            <a:extLst>
              <a:ext uri="{FF2B5EF4-FFF2-40B4-BE49-F238E27FC236}">
                <a16:creationId xmlns:a16="http://schemas.microsoft.com/office/drawing/2014/main" id="{2A04BADC-36F3-4B30-8414-AF0F3D0C3F49}"/>
              </a:ext>
            </a:extLst>
          </p:cNvPr>
          <p:cNvSpPr/>
          <p:nvPr/>
        </p:nvSpPr>
        <p:spPr>
          <a:xfrm>
            <a:off x="636996" y="5153700"/>
            <a:ext cx="11617595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spcAft>
                <a:spcPts val="600"/>
              </a:spcAft>
              <a:buNone/>
            </a:pPr>
            <a:r>
              <a:rPr lang="en-US" sz="2100" i="1" dirty="0" err="1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Krizhevsky</a:t>
            </a:r>
            <a:r>
              <a:rPr lang="en-US" sz="2100" i="1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 Alex, Ilya </a:t>
            </a:r>
            <a:r>
              <a:rPr lang="en-US" sz="2100" i="1" dirty="0" err="1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Sutskever</a:t>
            </a:r>
            <a:r>
              <a:rPr lang="en-US" sz="2100" i="1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 and Geoffrey E. Hinton (2012), "</a:t>
            </a:r>
            <a:r>
              <a:rPr lang="en-US" sz="2100" i="1" dirty="0" err="1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Imagenet</a:t>
            </a:r>
            <a:r>
              <a:rPr lang="en-US" sz="2100" i="1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 classification with deep convolutional neural networks"</a:t>
            </a: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F334464E-3796-473E-A960-F436BEA5DFDA}"/>
              </a:ext>
            </a:extLst>
          </p:cNvPr>
          <p:cNvSpPr/>
          <p:nvPr/>
        </p:nvSpPr>
        <p:spPr>
          <a:xfrm>
            <a:off x="636997" y="3422014"/>
            <a:ext cx="11617595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en-US" sz="2100" i="1" dirty="0" err="1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Kaiming</a:t>
            </a:r>
            <a:r>
              <a:rPr lang="en-US" sz="2100" i="1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 He et al. (2015), </a:t>
            </a:r>
            <a:r>
              <a:rPr lang="it-IT" sz="2100" i="1" dirty="0">
                <a:latin typeface="Palatino Linotype" panose="02040502050505030304" pitchFamily="18" charset="0"/>
              </a:rPr>
              <a:t>Deep </a:t>
            </a:r>
            <a:r>
              <a:rPr lang="it-IT" sz="2100" i="1" dirty="0" err="1">
                <a:latin typeface="Palatino Linotype" panose="02040502050505030304" pitchFamily="18" charset="0"/>
              </a:rPr>
              <a:t>Residual</a:t>
            </a:r>
            <a:r>
              <a:rPr lang="it-IT" sz="2100" i="1" dirty="0">
                <a:latin typeface="Palatino Linotype" panose="02040502050505030304" pitchFamily="18" charset="0"/>
              </a:rPr>
              <a:t> Learning for Image </a:t>
            </a:r>
            <a:r>
              <a:rPr lang="it-IT" sz="2100" i="1" dirty="0" err="1">
                <a:latin typeface="Palatino Linotype" panose="02040502050505030304" pitchFamily="18" charset="0"/>
              </a:rPr>
              <a:t>Recognition</a:t>
            </a:r>
            <a:r>
              <a:rPr lang="it-IT" sz="2100" i="1" dirty="0">
                <a:latin typeface="Palatino Linotype" panose="02040502050505030304" pitchFamily="18" charset="0"/>
              </a:rPr>
              <a:t>»</a:t>
            </a: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A26F063D-EDD2-4317-BCBB-4B10D459DE6E}"/>
              </a:ext>
            </a:extLst>
          </p:cNvPr>
          <p:cNvSpPr/>
          <p:nvPr/>
        </p:nvSpPr>
        <p:spPr>
          <a:xfrm>
            <a:off x="636997" y="2678101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buNone/>
            </a:pPr>
            <a:r>
              <a:rPr lang="en-US" sz="2100" i="1" dirty="0" err="1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Ioffe</a:t>
            </a:r>
            <a:r>
              <a:rPr lang="en-US" sz="2100" i="1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 Sergey, </a:t>
            </a:r>
            <a:r>
              <a:rPr lang="en-US" sz="2100" i="1" dirty="0" err="1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Szegedy</a:t>
            </a:r>
            <a:r>
              <a:rPr lang="en-US" sz="2100" i="1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 Christian (2015), "Batch Normalization: Accelerating Deep Network Training by Reducing Internal Covariate Shift" 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A3ADA6-AA7A-4751-943A-CDF29A8A8582}"/>
              </a:ext>
            </a:extLst>
          </p:cNvPr>
          <p:cNvSpPr txBox="1"/>
          <p:nvPr/>
        </p:nvSpPr>
        <p:spPr>
          <a:xfrm>
            <a:off x="636996" y="1935247"/>
            <a:ext cx="88460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i="1" dirty="0" err="1">
                <a:latin typeface="Palatino Linotype" panose="02040502050505030304" pitchFamily="18" charset="0"/>
              </a:rPr>
              <a:t>Chollet</a:t>
            </a:r>
            <a:r>
              <a:rPr lang="it-IT" sz="2100" i="1" dirty="0">
                <a:latin typeface="Palatino Linotype" panose="02040502050505030304" pitchFamily="18" charset="0"/>
              </a:rPr>
              <a:t> François (2017), «Deep learning with Python»</a:t>
            </a: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3709FE29-D35C-4164-8B7A-8DC3581F9D4C}"/>
              </a:ext>
            </a:extLst>
          </p:cNvPr>
          <p:cNvSpPr/>
          <p:nvPr/>
        </p:nvSpPr>
        <p:spPr>
          <a:xfrm>
            <a:off x="409472" y="2064450"/>
            <a:ext cx="133317" cy="133317"/>
          </a:xfrm>
          <a:prstGeom prst="ellipse">
            <a:avLst/>
          </a:prstGeom>
          <a:solidFill>
            <a:srgbClr val="DA63B9"/>
          </a:solidFill>
        </p:spPr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4086437-C5A1-4DC3-A5A6-9157B129206E}"/>
              </a:ext>
            </a:extLst>
          </p:cNvPr>
          <p:cNvSpPr/>
          <p:nvPr/>
        </p:nvSpPr>
        <p:spPr>
          <a:xfrm>
            <a:off x="409471" y="2744759"/>
            <a:ext cx="133317" cy="133317"/>
          </a:xfrm>
          <a:prstGeom prst="ellipse">
            <a:avLst/>
          </a:prstGeom>
          <a:solidFill>
            <a:srgbClr val="B7DA63"/>
          </a:solidFill>
        </p:spPr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F2D3132B-A0DA-40E0-8062-F9150F40C356}"/>
              </a:ext>
            </a:extLst>
          </p:cNvPr>
          <p:cNvSpPr/>
          <p:nvPr/>
        </p:nvSpPr>
        <p:spPr>
          <a:xfrm>
            <a:off x="425510" y="3607704"/>
            <a:ext cx="133317" cy="133317"/>
          </a:xfrm>
          <a:prstGeom prst="ellipse">
            <a:avLst/>
          </a:prstGeom>
          <a:solidFill>
            <a:srgbClr val="FFC000"/>
          </a:solidFill>
        </p:spPr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FD7CB5BE-504E-4AC0-A3D8-F7B44C3B8AAE}"/>
              </a:ext>
            </a:extLst>
          </p:cNvPr>
          <p:cNvSpPr/>
          <p:nvPr/>
        </p:nvSpPr>
        <p:spPr>
          <a:xfrm>
            <a:off x="425509" y="4221354"/>
            <a:ext cx="133317" cy="133317"/>
          </a:xfrm>
          <a:prstGeom prst="ellipse">
            <a:avLst/>
          </a:prstGeom>
          <a:solidFill>
            <a:srgbClr val="00B0F0"/>
          </a:solidFill>
        </p:spPr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E6CC0C1E-2D0B-4B4A-AA1F-869B5E4C3BB8}"/>
              </a:ext>
            </a:extLst>
          </p:cNvPr>
          <p:cNvSpPr/>
          <p:nvPr/>
        </p:nvSpPr>
        <p:spPr>
          <a:xfrm>
            <a:off x="425510" y="5153700"/>
            <a:ext cx="133317" cy="133317"/>
          </a:xfrm>
          <a:prstGeom prst="ellipse">
            <a:avLst/>
          </a:prstGeom>
          <a:solidFill>
            <a:srgbClr val="0070C0"/>
          </a:solidFill>
        </p:spPr>
      </p:sp>
      <p:sp>
        <p:nvSpPr>
          <p:cNvPr id="16" name="Object 1">
            <a:extLst>
              <a:ext uri="{FF2B5EF4-FFF2-40B4-BE49-F238E27FC236}">
                <a16:creationId xmlns:a16="http://schemas.microsoft.com/office/drawing/2014/main" id="{2D48E284-6247-466B-90FE-DEBD9E88C6CF}"/>
              </a:ext>
            </a:extLst>
          </p:cNvPr>
          <p:cNvSpPr/>
          <p:nvPr/>
        </p:nvSpPr>
        <p:spPr>
          <a:xfrm>
            <a:off x="476131" y="1011611"/>
            <a:ext cx="380905" cy="47613"/>
          </a:xfrm>
          <a:prstGeom prst="rect">
            <a:avLst/>
          </a:prstGeom>
          <a:solidFill>
            <a:srgbClr val="FFCB4F"/>
          </a:solidFill>
        </p:spPr>
      </p:sp>
    </p:spTree>
    <p:extLst>
      <p:ext uri="{BB962C8B-B14F-4D97-AF65-F5344CB8AC3E}">
        <p14:creationId xmlns:p14="http://schemas.microsoft.com/office/powerpoint/2010/main" val="3061749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C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123243" y="2497309"/>
            <a:ext cx="1942465" cy="257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90"/>
              </a:lnSpc>
              <a:spcAft>
                <a:spcPts val="600"/>
              </a:spcAft>
              <a:buNone/>
            </a:pPr>
            <a:r>
              <a:rPr lang="en-US" sz="2300" b="1" dirty="0">
                <a:solidFill>
                  <a:srgbClr val="00070E"/>
                </a:solidFill>
                <a:latin typeface="Playfair Display Black" pitchFamily="34" charset="0"/>
                <a:ea typeface="Playfair Display Black" pitchFamily="34" charset="-122"/>
                <a:cs typeface="Playfair Display Black" pitchFamily="34" charset="-120"/>
              </a:rPr>
              <a:t>Section 1</a:t>
            </a:r>
            <a:endParaRPr lang="en-US" b="1" dirty="0"/>
          </a:p>
        </p:txBody>
      </p:sp>
      <p:sp>
        <p:nvSpPr>
          <p:cNvPr id="3" name="Object 2"/>
          <p:cNvSpPr/>
          <p:nvPr/>
        </p:nvSpPr>
        <p:spPr>
          <a:xfrm>
            <a:off x="1990020" y="3041140"/>
            <a:ext cx="8208911" cy="13582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974"/>
              </a:lnSpc>
              <a:spcAft>
                <a:spcPts val="600"/>
              </a:spcAft>
              <a:buNone/>
            </a:pPr>
            <a:r>
              <a:rPr lang="en-US" sz="6600" b="1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DATASET AND DATA</a:t>
            </a:r>
            <a:br>
              <a:rPr lang="en-US" sz="6600" b="1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</a:br>
            <a:r>
              <a:rPr lang="en-US" sz="6600" b="1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PREPROCESSING</a:t>
            </a:r>
            <a:endParaRPr lang="en-US" sz="2400" b="1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l="27891" r="27891"/>
          <a:stretch/>
        </p:blipFill>
        <p:spPr>
          <a:xfrm>
            <a:off x="7999000" y="0"/>
            <a:ext cx="4199475" cy="6865808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1011611"/>
            <a:ext cx="380905" cy="47613"/>
          </a:xfrm>
          <a:prstGeom prst="rect">
            <a:avLst/>
          </a:prstGeom>
          <a:solidFill>
            <a:srgbClr val="FFCB4F"/>
          </a:solidFill>
        </p:spPr>
      </p:sp>
      <p:sp>
        <p:nvSpPr>
          <p:cNvPr id="4" name="Object 3"/>
          <p:cNvSpPr/>
          <p:nvPr/>
        </p:nvSpPr>
        <p:spPr>
          <a:xfrm>
            <a:off x="476131" y="400359"/>
            <a:ext cx="7427643" cy="43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301"/>
              </a:lnSpc>
              <a:spcAft>
                <a:spcPts val="600"/>
              </a:spcAft>
              <a:buNone/>
            </a:pPr>
            <a:r>
              <a:rPr lang="en-US" sz="72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Dataset</a:t>
            </a:r>
            <a:endParaRPr lang="en-US" sz="4000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476131" y="2550018"/>
            <a:ext cx="380905" cy="380905"/>
          </a:xfrm>
          <a:prstGeom prst="ellipse">
            <a:avLst/>
          </a:prstGeom>
          <a:solidFill>
            <a:srgbClr val="FFCB4F"/>
          </a:solidFill>
        </p:spPr>
      </p:sp>
      <p:sp>
        <p:nvSpPr>
          <p:cNvPr id="6" name="Object 5"/>
          <p:cNvSpPr/>
          <p:nvPr/>
        </p:nvSpPr>
        <p:spPr>
          <a:xfrm>
            <a:off x="95226" y="2521450"/>
            <a:ext cx="1142714" cy="4094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00070E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1</a:t>
            </a:r>
            <a:endParaRPr lang="en-US" b="1" dirty="0"/>
          </a:p>
        </p:txBody>
      </p:sp>
      <p:sp>
        <p:nvSpPr>
          <p:cNvPr id="8" name="Object 7"/>
          <p:cNvSpPr/>
          <p:nvPr/>
        </p:nvSpPr>
        <p:spPr>
          <a:xfrm>
            <a:off x="476131" y="3311251"/>
            <a:ext cx="380905" cy="380905"/>
          </a:xfrm>
          <a:prstGeom prst="ellipse">
            <a:avLst/>
          </a:prstGeom>
          <a:solidFill>
            <a:srgbClr val="DA63B9"/>
          </a:solidFill>
        </p:spPr>
      </p:sp>
      <p:sp>
        <p:nvSpPr>
          <p:cNvPr id="9" name="Object 8"/>
          <p:cNvSpPr/>
          <p:nvPr/>
        </p:nvSpPr>
        <p:spPr>
          <a:xfrm>
            <a:off x="95226" y="3282683"/>
            <a:ext cx="1142714" cy="4094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2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1047488" y="3354530"/>
            <a:ext cx="6856286" cy="5447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85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Five categories: </a:t>
            </a:r>
          </a:p>
          <a:p>
            <a:pPr algn="l">
              <a:lnSpc>
                <a:spcPts val="2385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dandelion, rose, sunflower, daisy</a:t>
            </a:r>
            <a:b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</a:b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and tulip.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476131" y="4471165"/>
            <a:ext cx="380905" cy="380905"/>
          </a:xfrm>
          <a:prstGeom prst="ellipse">
            <a:avLst/>
          </a:prstGeom>
          <a:solidFill>
            <a:srgbClr val="B7DA63"/>
          </a:solidFill>
        </p:spPr>
      </p:sp>
      <p:sp>
        <p:nvSpPr>
          <p:cNvPr id="12" name="Object 11"/>
          <p:cNvSpPr/>
          <p:nvPr/>
        </p:nvSpPr>
        <p:spPr>
          <a:xfrm>
            <a:off x="95226" y="4442597"/>
            <a:ext cx="1142714" cy="4094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500" dirty="0">
                <a:solidFill>
                  <a:srgbClr val="00070E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3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1047488" y="4514445"/>
            <a:ext cx="6856286" cy="2418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85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240x320 pixels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11518249" y="6528722"/>
            <a:ext cx="480251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444444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4</a:t>
            </a:r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D3FC898-6AE9-4B83-93A8-1C71835EF609}"/>
              </a:ext>
            </a:extLst>
          </p:cNvPr>
          <p:cNvSpPr txBox="1"/>
          <p:nvPr/>
        </p:nvSpPr>
        <p:spPr>
          <a:xfrm>
            <a:off x="-387659" y="1029913"/>
            <a:ext cx="88710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i="1" dirty="0">
                <a:latin typeface="Palatino Linotype" panose="02040502050505030304" pitchFamily="18" charset="0"/>
              </a:rPr>
              <a:t>GOAL:</a:t>
            </a:r>
          </a:p>
          <a:p>
            <a:pPr algn="ctr"/>
            <a:r>
              <a:rPr lang="en-US" sz="2100" i="1" dirty="0">
                <a:latin typeface="Palatino Linotype" panose="02040502050505030304" pitchFamily="18" charset="0"/>
              </a:rPr>
              <a:t>Creation of a model able to classifies flower images into the five categories.</a:t>
            </a:r>
            <a:endParaRPr lang="it-IT" sz="2100" i="1" dirty="0">
              <a:latin typeface="Palatino Linotype" panose="02040502050505030304" pitchFamily="18" charset="0"/>
            </a:endParaRPr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A5E6EBC7-5719-4B5D-9C36-0D0DDB2D31BE}"/>
              </a:ext>
            </a:extLst>
          </p:cNvPr>
          <p:cNvSpPr/>
          <p:nvPr/>
        </p:nvSpPr>
        <p:spPr>
          <a:xfrm>
            <a:off x="1047488" y="6276372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000" i="1" dirty="0">
                <a:latin typeface="Palatino Linotype" panose="02040502050505030304" pitchFamily="18" charset="0"/>
                <a:ea typeface="Yu Gothic Medium" panose="020B0500000000000000" pitchFamily="34" charset="-128"/>
                <a:cs typeface="Roboto Slab Regular" pitchFamily="34" charset="-120"/>
              </a:rPr>
              <a:t>Empirical research 2019/2020</a:t>
            </a:r>
            <a:endParaRPr lang="en-US" sz="1000" i="1" dirty="0">
              <a:latin typeface="Palatino Linotype" panose="02040502050505030304" pitchFamily="18" charset="0"/>
              <a:ea typeface="Yu Gothic Medium" panose="020B0500000000000000" pitchFamily="34" charset="-128"/>
            </a:endParaRPr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C107AAF6-509A-46F3-95CC-2C8E820A4746}"/>
              </a:ext>
            </a:extLst>
          </p:cNvPr>
          <p:cNvSpPr/>
          <p:nvPr/>
        </p:nvSpPr>
        <p:spPr>
          <a:xfrm>
            <a:off x="1142714" y="2604527"/>
            <a:ext cx="6856286" cy="2418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85"/>
              </a:lnSpc>
              <a:spcAft>
                <a:spcPts val="600"/>
              </a:spcAft>
              <a:buNone/>
            </a:pP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PMingLiU" panose="02020500000000000000" pitchFamily="18" charset="-120"/>
                <a:cs typeface="Raleway SemiBold" pitchFamily="34" charset="-120"/>
              </a:rPr>
              <a:t>4323 images</a:t>
            </a:r>
            <a:endParaRPr lang="en-US" sz="2100" dirty="0">
              <a:latin typeface="Palatino Linotype" panose="02040502050505030304" pitchFamily="18" charset="0"/>
              <a:ea typeface="PMingLiU" panose="02020500000000000000" pitchFamily="18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1011611"/>
            <a:ext cx="380905" cy="47613"/>
          </a:xfrm>
          <a:prstGeom prst="rect">
            <a:avLst/>
          </a:prstGeom>
          <a:solidFill>
            <a:srgbClr val="FFCB4F"/>
          </a:solidFill>
        </p:spPr>
      </p:sp>
      <p:sp>
        <p:nvSpPr>
          <p:cNvPr id="3" name="Object 2"/>
          <p:cNvSpPr/>
          <p:nvPr/>
        </p:nvSpPr>
        <p:spPr>
          <a:xfrm>
            <a:off x="476131" y="400359"/>
            <a:ext cx="11617595" cy="43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301"/>
              </a:lnSpc>
              <a:spcAft>
                <a:spcPts val="600"/>
              </a:spcAft>
              <a:buNone/>
            </a:pPr>
            <a:r>
              <a:rPr lang="en-US" sz="72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Data preprocessing (1)</a:t>
            </a:r>
            <a:endParaRPr lang="en-US" sz="4000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476131" y="1192541"/>
            <a:ext cx="11617595" cy="5214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95"/>
              </a:lnSpc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76131" y="3241007"/>
            <a:ext cx="2809173" cy="208823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Elaborazione 7">
            <a:extLst>
              <a:ext uri="{FF2B5EF4-FFF2-40B4-BE49-F238E27FC236}">
                <a16:creationId xmlns:a16="http://schemas.microsoft.com/office/drawing/2014/main" id="{2B05132A-3540-43E1-94A7-7E94A770D0CE}"/>
              </a:ext>
            </a:extLst>
          </p:cNvPr>
          <p:cNvSpPr/>
          <p:nvPr/>
        </p:nvSpPr>
        <p:spPr>
          <a:xfrm>
            <a:off x="476131" y="1900923"/>
            <a:ext cx="3657600" cy="1821036"/>
          </a:xfrm>
          <a:prstGeom prst="flowChartProcess">
            <a:avLst/>
          </a:prstGeom>
          <a:solidFill>
            <a:srgbClr val="FFC000">
              <a:alpha val="36863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308F9A8-F243-48B8-A0E1-BEAEF6D0445C}"/>
              </a:ext>
            </a:extLst>
          </p:cNvPr>
          <p:cNvSpPr txBox="1"/>
          <p:nvPr/>
        </p:nvSpPr>
        <p:spPr>
          <a:xfrm>
            <a:off x="523744" y="1442720"/>
            <a:ext cx="1048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Palatino Linotype" panose="02040502050505030304" pitchFamily="18" charset="0"/>
                <a:ea typeface="PMingLiU" panose="02020500000000000000" pitchFamily="18" charset="-120"/>
              </a:rPr>
              <a:t>THREE FILTERS: RGB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5E2615F-2066-40F6-A43C-BB4AABF0E77F}"/>
              </a:ext>
            </a:extLst>
          </p:cNvPr>
          <p:cNvSpPr txBox="1"/>
          <p:nvPr/>
        </p:nvSpPr>
        <p:spPr>
          <a:xfrm>
            <a:off x="666583" y="2026611"/>
            <a:ext cx="4693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>
                <a:latin typeface="Palatino Linotype" panose="02040502050505030304" pitchFamily="18" charset="0"/>
              </a:rPr>
              <a:t>channels</a:t>
            </a:r>
            <a:r>
              <a:rPr lang="it-IT" sz="1600" i="1" dirty="0">
                <a:latin typeface="Palatino Linotype" panose="02040502050505030304" pitchFamily="18" charset="0"/>
              </a:rPr>
              <a:t> = ['</a:t>
            </a:r>
            <a:r>
              <a:rPr lang="it-IT" sz="1600" i="1" dirty="0" err="1">
                <a:latin typeface="Palatino Linotype" panose="02040502050505030304" pitchFamily="18" charset="0"/>
              </a:rPr>
              <a:t>r','g','b</a:t>
            </a:r>
            <a:r>
              <a:rPr lang="it-IT" sz="1600" i="1" dirty="0">
                <a:latin typeface="Palatino Linotype" panose="02040502050505030304" pitchFamily="18" charset="0"/>
              </a:rPr>
              <a:t>']</a:t>
            </a:r>
          </a:p>
          <a:p>
            <a:r>
              <a:rPr lang="it-IT" sz="1600" i="1" dirty="0">
                <a:latin typeface="Palatino Linotype" panose="02040502050505030304" pitchFamily="18" charset="0"/>
              </a:rPr>
              <a:t>   </a:t>
            </a:r>
          </a:p>
          <a:p>
            <a:r>
              <a:rPr lang="it-IT" sz="1600" i="1" dirty="0" err="1">
                <a:latin typeface="Palatino Linotype" panose="02040502050505030304" pitchFamily="18" charset="0"/>
              </a:rPr>
              <a:t>def</a:t>
            </a:r>
            <a:r>
              <a:rPr lang="it-IT" sz="1600" i="1" dirty="0">
                <a:latin typeface="Palatino Linotype" panose="02040502050505030304" pitchFamily="18" charset="0"/>
              </a:rPr>
              <a:t> </a:t>
            </a:r>
            <a:r>
              <a:rPr lang="it-IT" sz="1600" i="1" dirty="0" err="1">
                <a:latin typeface="Palatino Linotype" panose="02040502050505030304" pitchFamily="18" charset="0"/>
              </a:rPr>
              <a:t>plot_rgb</a:t>
            </a:r>
            <a:r>
              <a:rPr lang="it-IT" sz="1600" i="1" dirty="0">
                <a:latin typeface="Palatino Linotype" panose="02040502050505030304" pitchFamily="18" charset="0"/>
              </a:rPr>
              <a:t> (image):</a:t>
            </a:r>
          </a:p>
          <a:p>
            <a:r>
              <a:rPr lang="it-IT" sz="1600" i="1" dirty="0">
                <a:latin typeface="Palatino Linotype" panose="02040502050505030304" pitchFamily="18" charset="0"/>
              </a:rPr>
              <a:t>    for i, color in enumerate(</a:t>
            </a:r>
            <a:r>
              <a:rPr lang="it-IT" sz="1600" i="1" dirty="0" err="1">
                <a:latin typeface="Palatino Linotype" panose="02040502050505030304" pitchFamily="18" charset="0"/>
              </a:rPr>
              <a:t>channels</a:t>
            </a:r>
            <a:r>
              <a:rPr lang="it-IT" sz="1600" i="1" dirty="0">
                <a:latin typeface="Palatino Linotype" panose="02040502050505030304" pitchFamily="18" charset="0"/>
              </a:rPr>
              <a:t>):</a:t>
            </a:r>
          </a:p>
          <a:p>
            <a:r>
              <a:rPr lang="it-IT" sz="1600" i="1" dirty="0">
                <a:latin typeface="Palatino Linotype" panose="02040502050505030304" pitchFamily="18" charset="0"/>
              </a:rPr>
              <a:t>        </a:t>
            </a:r>
            <a:r>
              <a:rPr lang="it-IT" sz="1600" i="1" dirty="0" err="1">
                <a:latin typeface="Palatino Linotype" panose="02040502050505030304" pitchFamily="18" charset="0"/>
              </a:rPr>
              <a:t>plt.imshow</a:t>
            </a:r>
            <a:r>
              <a:rPr lang="it-IT" sz="1600" i="1" dirty="0">
                <a:latin typeface="Palatino Linotype" panose="02040502050505030304" pitchFamily="18" charset="0"/>
              </a:rPr>
              <a:t>(image[:,:,i])</a:t>
            </a:r>
          </a:p>
          <a:p>
            <a:r>
              <a:rPr lang="it-IT" sz="1600" i="1" dirty="0">
                <a:latin typeface="Palatino Linotype" panose="02040502050505030304" pitchFamily="18" charset="0"/>
              </a:rPr>
              <a:t>        </a:t>
            </a:r>
            <a:r>
              <a:rPr lang="it-IT" sz="1600" i="1" dirty="0" err="1">
                <a:latin typeface="Palatino Linotype" panose="02040502050505030304" pitchFamily="18" charset="0"/>
              </a:rPr>
              <a:t>plt.show</a:t>
            </a:r>
            <a:r>
              <a:rPr lang="it-IT" sz="1600" i="1" dirty="0">
                <a:latin typeface="Palatino Linotype" panose="02040502050505030304" pitchFamily="18" charset="0"/>
              </a:rPr>
              <a:t>()</a:t>
            </a:r>
          </a:p>
        </p:txBody>
      </p:sp>
      <p:sp>
        <p:nvSpPr>
          <p:cNvPr id="10" name="Object 24">
            <a:extLst>
              <a:ext uri="{FF2B5EF4-FFF2-40B4-BE49-F238E27FC236}">
                <a16:creationId xmlns:a16="http://schemas.microsoft.com/office/drawing/2014/main" id="{9BDBA865-BE57-4904-AE90-DF54E9B6EC01}"/>
              </a:ext>
            </a:extLst>
          </p:cNvPr>
          <p:cNvSpPr/>
          <p:nvPr/>
        </p:nvSpPr>
        <p:spPr>
          <a:xfrm>
            <a:off x="11532122" y="6528722"/>
            <a:ext cx="476652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444444"/>
                </a:solidFill>
                <a:latin typeface="Roboto Slab Regular" pitchFamily="34" charset="0"/>
                <a:ea typeface="Roboto Slab Regular" pitchFamily="34" charset="-122"/>
              </a:rPr>
              <a:t>5</a:t>
            </a:r>
          </a:p>
        </p:txBody>
      </p:sp>
      <p:pic>
        <p:nvPicPr>
          <p:cNvPr id="12" name="Object 1" descr="/tmp/-LtLV2KM9UJ9njMWvpyN-HiRes.jpg">
            <a:extLst>
              <a:ext uri="{FF2B5EF4-FFF2-40B4-BE49-F238E27FC236}">
                <a16:creationId xmlns:a16="http://schemas.microsoft.com/office/drawing/2014/main" id="{C2D3C34C-0A2B-4DD8-8405-A0DAF7D94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56"/>
          <a:stretch/>
        </p:blipFill>
        <p:spPr>
          <a:xfrm>
            <a:off x="4962418" y="1227163"/>
            <a:ext cx="6913512" cy="5375153"/>
          </a:xfrm>
          <a:prstGeom prst="rect">
            <a:avLst/>
          </a:prstGeom>
        </p:spPr>
      </p:pic>
      <p:sp>
        <p:nvSpPr>
          <p:cNvPr id="11" name="Object 18">
            <a:extLst>
              <a:ext uri="{FF2B5EF4-FFF2-40B4-BE49-F238E27FC236}">
                <a16:creationId xmlns:a16="http://schemas.microsoft.com/office/drawing/2014/main" id="{4D1D4971-50FB-4A78-9D11-65367DB32273}"/>
              </a:ext>
            </a:extLst>
          </p:cNvPr>
          <p:cNvSpPr/>
          <p:nvPr/>
        </p:nvSpPr>
        <p:spPr>
          <a:xfrm>
            <a:off x="1047488" y="6276372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000" i="1" dirty="0">
                <a:latin typeface="Palatino Linotype" panose="02040502050505030304" pitchFamily="18" charset="0"/>
                <a:ea typeface="Yu Gothic Medium" panose="020B0500000000000000" pitchFamily="34" charset="-128"/>
                <a:cs typeface="Roboto Slab Regular" pitchFamily="34" charset="-120"/>
              </a:rPr>
              <a:t>Empirical research 2019/2020</a:t>
            </a:r>
            <a:endParaRPr lang="en-US" sz="1000" i="1" dirty="0">
              <a:latin typeface="Palatino Linotype" panose="02040502050505030304" pitchFamily="18" charset="0"/>
              <a:ea typeface="Yu Gothic Medium" panose="020B0500000000000000" pitchFamily="34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1011611"/>
            <a:ext cx="380905" cy="47613"/>
          </a:xfrm>
          <a:prstGeom prst="rect">
            <a:avLst/>
          </a:prstGeom>
          <a:solidFill>
            <a:srgbClr val="FFCB4F"/>
          </a:solidFill>
        </p:spPr>
      </p:sp>
      <p:sp>
        <p:nvSpPr>
          <p:cNvPr id="4" name="Object 3"/>
          <p:cNvSpPr/>
          <p:nvPr/>
        </p:nvSpPr>
        <p:spPr>
          <a:xfrm>
            <a:off x="523744" y="2129879"/>
            <a:ext cx="2558456" cy="172692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380" t="1223" r="380" b="1223"/>
          <a:stretch/>
        </p:blipFill>
        <p:spPr>
          <a:xfrm>
            <a:off x="523744" y="2129879"/>
            <a:ext cx="2558456" cy="1726921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3177427" y="2129879"/>
            <a:ext cx="1734210" cy="172692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4"/>
          <a:srcRect t="11" b="11"/>
          <a:stretch/>
        </p:blipFill>
        <p:spPr>
          <a:xfrm>
            <a:off x="3177427" y="2129879"/>
            <a:ext cx="1734210" cy="1726921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5006862" y="2129879"/>
            <a:ext cx="2428303" cy="172692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/>
          <a:srcRect l="144" t="897" r="144" b="897"/>
          <a:stretch/>
        </p:blipFill>
        <p:spPr>
          <a:xfrm>
            <a:off x="5006862" y="2129879"/>
            <a:ext cx="2428303" cy="1726921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7530392" y="2129879"/>
            <a:ext cx="1734210" cy="172692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6"/>
          <a:srcRect t="11" b="11"/>
          <a:stretch/>
        </p:blipFill>
        <p:spPr>
          <a:xfrm>
            <a:off x="7530392" y="2129879"/>
            <a:ext cx="1734210" cy="1726921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9359828" y="2129879"/>
            <a:ext cx="2305380" cy="172692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7"/>
          <a:srcRect t="656" b="656"/>
          <a:stretch/>
        </p:blipFill>
        <p:spPr>
          <a:xfrm>
            <a:off x="9359828" y="2129879"/>
            <a:ext cx="2305380" cy="1726921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523744" y="3952026"/>
            <a:ext cx="1908244" cy="190026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8"/>
          <a:srcRect t="10" b="10"/>
          <a:stretch/>
        </p:blipFill>
        <p:spPr>
          <a:xfrm>
            <a:off x="523744" y="3952026"/>
            <a:ext cx="1908244" cy="1900262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2527214" y="3952026"/>
            <a:ext cx="2517913" cy="190026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7" name="Object 16" descr="preencoded.png"/>
          <p:cNvPicPr>
            <a:picLocks noChangeAspect="1"/>
          </p:cNvPicPr>
          <p:nvPr/>
        </p:nvPicPr>
        <p:blipFill>
          <a:blip r:embed="rId9"/>
          <a:srcRect t="585" b="585"/>
          <a:stretch/>
        </p:blipFill>
        <p:spPr>
          <a:xfrm>
            <a:off x="2527214" y="3952026"/>
            <a:ext cx="2517913" cy="1900262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5140354" y="3952026"/>
            <a:ext cx="1908244" cy="190026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10"/>
          <a:srcRect t="10" b="10"/>
          <a:stretch/>
        </p:blipFill>
        <p:spPr>
          <a:xfrm>
            <a:off x="5140354" y="3952026"/>
            <a:ext cx="1908244" cy="1900262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7143824" y="3952026"/>
            <a:ext cx="2517913" cy="190026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21" name="Object 20" descr="preencoded.png"/>
          <p:cNvPicPr>
            <a:picLocks noChangeAspect="1"/>
          </p:cNvPicPr>
          <p:nvPr/>
        </p:nvPicPr>
        <p:blipFill>
          <a:blip r:embed="rId11"/>
          <a:srcRect t="585" b="585"/>
          <a:stretch/>
        </p:blipFill>
        <p:spPr>
          <a:xfrm>
            <a:off x="7143824" y="3952026"/>
            <a:ext cx="2517913" cy="1900262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9756964" y="3952026"/>
            <a:ext cx="1908244" cy="190026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23" name="Object 22" descr="preencoded.png"/>
          <p:cNvPicPr>
            <a:picLocks noChangeAspect="1"/>
          </p:cNvPicPr>
          <p:nvPr/>
        </p:nvPicPr>
        <p:blipFill>
          <a:blip r:embed="rId12"/>
          <a:srcRect t="10" b="10"/>
          <a:stretch/>
        </p:blipFill>
        <p:spPr>
          <a:xfrm>
            <a:off x="9756964" y="3952026"/>
            <a:ext cx="1908244" cy="1900262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11521848" y="6528722"/>
            <a:ext cx="476652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444444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6</a:t>
            </a:r>
            <a:endParaRPr lang="en-US" dirty="0"/>
          </a:p>
        </p:txBody>
      </p:sp>
      <p:sp>
        <p:nvSpPr>
          <p:cNvPr id="26" name="Object 2">
            <a:extLst>
              <a:ext uri="{FF2B5EF4-FFF2-40B4-BE49-F238E27FC236}">
                <a16:creationId xmlns:a16="http://schemas.microsoft.com/office/drawing/2014/main" id="{5BD4A003-8A2D-4AD1-81E1-6CE3B97CB8E3}"/>
              </a:ext>
            </a:extLst>
          </p:cNvPr>
          <p:cNvSpPr/>
          <p:nvPr/>
        </p:nvSpPr>
        <p:spPr>
          <a:xfrm>
            <a:off x="476131" y="400359"/>
            <a:ext cx="11617595" cy="43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301"/>
              </a:lnSpc>
              <a:spcAft>
                <a:spcPts val="600"/>
              </a:spcAft>
              <a:buNone/>
            </a:pPr>
            <a:r>
              <a:rPr lang="en-US" sz="72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Data preprocessing (2)</a:t>
            </a:r>
            <a:endParaRPr lang="en-US" sz="4000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4757E82-7556-481B-96D4-6E27B748AB74}"/>
              </a:ext>
            </a:extLst>
          </p:cNvPr>
          <p:cNvSpPr txBox="1"/>
          <p:nvPr/>
        </p:nvSpPr>
        <p:spPr>
          <a:xfrm>
            <a:off x="523744" y="1299513"/>
            <a:ext cx="10489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Palatino Linotype" panose="02040502050505030304" pitchFamily="18" charset="0"/>
                <a:ea typeface="PMingLiU" panose="02020500000000000000" pitchFamily="18" charset="-120"/>
              </a:rPr>
              <a:t>FROM 240x320 TO 90x90</a:t>
            </a:r>
          </a:p>
          <a:p>
            <a:endParaRPr lang="it-IT" dirty="0">
              <a:latin typeface="Palatino Linotype" panose="02040502050505030304" pitchFamily="18" charset="0"/>
              <a:ea typeface="PMingLiU" panose="02020500000000000000" pitchFamily="18" charset="-120"/>
            </a:endParaRPr>
          </a:p>
        </p:txBody>
      </p:sp>
      <p:sp>
        <p:nvSpPr>
          <p:cNvPr id="28" name="Object 18">
            <a:extLst>
              <a:ext uri="{FF2B5EF4-FFF2-40B4-BE49-F238E27FC236}">
                <a16:creationId xmlns:a16="http://schemas.microsoft.com/office/drawing/2014/main" id="{DF8E92C3-F47D-43B6-BE42-F3F4258A786A}"/>
              </a:ext>
            </a:extLst>
          </p:cNvPr>
          <p:cNvSpPr/>
          <p:nvPr/>
        </p:nvSpPr>
        <p:spPr>
          <a:xfrm>
            <a:off x="1047488" y="6276372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000" i="1" dirty="0">
                <a:latin typeface="Palatino Linotype" panose="02040502050505030304" pitchFamily="18" charset="0"/>
                <a:ea typeface="Yu Gothic Medium" panose="020B0500000000000000" pitchFamily="34" charset="-128"/>
                <a:cs typeface="Roboto Slab Regular" pitchFamily="34" charset="-120"/>
              </a:rPr>
              <a:t>Empirical research 2019/2020</a:t>
            </a:r>
            <a:endParaRPr lang="en-US" sz="1000" i="1" dirty="0">
              <a:latin typeface="Palatino Linotype" panose="02040502050505030304" pitchFamily="18" charset="0"/>
              <a:ea typeface="Yu Gothic Medium" panose="020B0500000000000000" pitchFamily="34" charset="-128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E2A1030-C9AA-4C52-B227-A1E7AA1E70FA}"/>
              </a:ext>
            </a:extLst>
          </p:cNvPr>
          <p:cNvSpPr txBox="1"/>
          <p:nvPr/>
        </p:nvSpPr>
        <p:spPr>
          <a:xfrm>
            <a:off x="523744" y="1576512"/>
            <a:ext cx="1048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Palatino Linotype" panose="02040502050505030304" pitchFamily="18" charset="0"/>
                <a:ea typeface="PMingLiU" panose="02020500000000000000" pitchFamily="18" charset="-120"/>
              </a:rPr>
              <a:t>NORMALIZATION OF THE PIXELS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1011611"/>
            <a:ext cx="380905" cy="47613"/>
          </a:xfrm>
          <a:prstGeom prst="rect">
            <a:avLst/>
          </a:prstGeom>
          <a:solidFill>
            <a:srgbClr val="FFCB4F"/>
          </a:solidFill>
        </p:spPr>
      </p:sp>
      <p:sp>
        <p:nvSpPr>
          <p:cNvPr id="4" name="Object 3"/>
          <p:cNvSpPr/>
          <p:nvPr/>
        </p:nvSpPr>
        <p:spPr>
          <a:xfrm>
            <a:off x="431832" y="1751969"/>
            <a:ext cx="133317" cy="133317"/>
          </a:xfrm>
          <a:prstGeom prst="ellipse">
            <a:avLst/>
          </a:prstGeom>
          <a:solidFill>
            <a:schemeClr val="accent5"/>
          </a:solidFill>
        </p:spPr>
      </p:sp>
      <p:sp>
        <p:nvSpPr>
          <p:cNvPr id="6" name="Object 5"/>
          <p:cNvSpPr/>
          <p:nvPr/>
        </p:nvSpPr>
        <p:spPr>
          <a:xfrm>
            <a:off x="431902" y="2250832"/>
            <a:ext cx="133317" cy="133317"/>
          </a:xfrm>
          <a:prstGeom prst="ellipse">
            <a:avLst/>
          </a:prstGeom>
          <a:solidFill>
            <a:srgbClr val="DA63B9"/>
          </a:solidFill>
        </p:spPr>
      </p:sp>
      <p:sp>
        <p:nvSpPr>
          <p:cNvPr id="12" name="Object 11"/>
          <p:cNvSpPr/>
          <p:nvPr/>
        </p:nvSpPr>
        <p:spPr>
          <a:xfrm>
            <a:off x="11523187" y="6528722"/>
            <a:ext cx="475313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444444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7</a:t>
            </a:r>
            <a:endParaRPr lang="en-US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DED8A33C-4A3D-47C4-9201-562B9CA8F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164" y="539334"/>
            <a:ext cx="3035300" cy="3035300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B06EF6EF-7554-4F12-9668-244120292F9F}"/>
              </a:ext>
            </a:extLst>
          </p:cNvPr>
          <p:cNvSpPr/>
          <p:nvPr/>
        </p:nvSpPr>
        <p:spPr>
          <a:xfrm>
            <a:off x="476131" y="400359"/>
            <a:ext cx="11617595" cy="43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301"/>
              </a:lnSpc>
              <a:spcAft>
                <a:spcPts val="600"/>
              </a:spcAft>
              <a:buNone/>
            </a:pPr>
            <a:r>
              <a:rPr lang="en-US" sz="72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Data preprocessing (3)</a:t>
            </a:r>
            <a:endParaRPr lang="en-US" sz="4000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06FCBD8-01F9-4556-8D99-CE2ECEF8F51F}"/>
              </a:ext>
            </a:extLst>
          </p:cNvPr>
          <p:cNvSpPr txBox="1"/>
          <p:nvPr/>
        </p:nvSpPr>
        <p:spPr>
          <a:xfrm>
            <a:off x="666583" y="1602013"/>
            <a:ext cx="43574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latin typeface="Palatino Linotype" panose="02040502050505030304" pitchFamily="18" charset="0"/>
              </a:rPr>
              <a:t>3458 images in the training set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A8904D-DD6C-4D9F-9291-C6D373BB8AAD}"/>
              </a:ext>
            </a:extLst>
          </p:cNvPr>
          <p:cNvSpPr txBox="1"/>
          <p:nvPr/>
        </p:nvSpPr>
        <p:spPr>
          <a:xfrm>
            <a:off x="712344" y="2109741"/>
            <a:ext cx="43574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latin typeface="Palatino Linotype" panose="02040502050505030304" pitchFamily="18" charset="0"/>
              </a:rPr>
              <a:t>865 images in the test set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FAFF6FC-77A3-4134-A6FA-12B5FC882C10}"/>
              </a:ext>
            </a:extLst>
          </p:cNvPr>
          <p:cNvSpPr txBox="1"/>
          <p:nvPr/>
        </p:nvSpPr>
        <p:spPr>
          <a:xfrm>
            <a:off x="4591311" y="3404971"/>
            <a:ext cx="43574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i="1" dirty="0">
                <a:latin typeface="Palatino Linotype" panose="02040502050505030304" pitchFamily="18" charset="0"/>
              </a:rPr>
              <a:t>Are the </a:t>
            </a:r>
            <a:r>
              <a:rPr lang="it-IT" sz="2100" i="1" dirty="0" err="1">
                <a:latin typeface="Palatino Linotype" panose="02040502050505030304" pitchFamily="18" charset="0"/>
              </a:rPr>
              <a:t>two</a:t>
            </a:r>
            <a:r>
              <a:rPr lang="it-IT" sz="2100" i="1" dirty="0">
                <a:latin typeface="Palatino Linotype" panose="02040502050505030304" pitchFamily="18" charset="0"/>
              </a:rPr>
              <a:t> </a:t>
            </a:r>
            <a:r>
              <a:rPr lang="it-IT" sz="2100" i="1" dirty="0" err="1">
                <a:latin typeface="Palatino Linotype" panose="02040502050505030304" pitchFamily="18" charset="0"/>
              </a:rPr>
              <a:t>balanced</a:t>
            </a:r>
            <a:r>
              <a:rPr lang="it-IT" sz="2100" i="1" dirty="0">
                <a:latin typeface="Palatino Linotype" panose="02040502050505030304" pitchFamily="18" charset="0"/>
              </a:rPr>
              <a:t>?</a:t>
            </a: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7ED73098-6D44-482E-BB9C-950613582A57}"/>
              </a:ext>
            </a:extLst>
          </p:cNvPr>
          <p:cNvSpPr/>
          <p:nvPr/>
        </p:nvSpPr>
        <p:spPr>
          <a:xfrm>
            <a:off x="1047488" y="6276372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000" i="1" dirty="0">
                <a:latin typeface="Palatino Linotype" panose="02040502050505030304" pitchFamily="18" charset="0"/>
                <a:ea typeface="Yu Gothic Medium" panose="020B0500000000000000" pitchFamily="34" charset="-128"/>
                <a:cs typeface="Roboto Slab Regular" pitchFamily="34" charset="-120"/>
              </a:rPr>
              <a:t>Empirical research 2019/2020</a:t>
            </a:r>
            <a:endParaRPr lang="en-US" sz="1000" i="1" dirty="0">
              <a:latin typeface="Palatino Linotype" panose="02040502050505030304" pitchFamily="18" charset="0"/>
              <a:ea typeface="Yu Gothic Medium" panose="020B0500000000000000" pitchFamily="34" charset="-128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4A09A4D-A253-4EFA-A972-137C4CCD0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253" y="3901117"/>
            <a:ext cx="3159934" cy="277803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93187BC-0288-477D-89C1-049C2D983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12" y="4040773"/>
            <a:ext cx="3155657" cy="26773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1031BA-4E53-4B65-8879-FBB5C94D53A2}"/>
              </a:ext>
            </a:extLst>
          </p:cNvPr>
          <p:cNvSpPr txBox="1"/>
          <p:nvPr/>
        </p:nvSpPr>
        <p:spPr>
          <a:xfrm>
            <a:off x="3431569" y="4025900"/>
            <a:ext cx="29699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TEST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18% </a:t>
            </a:r>
            <a:r>
              <a:rPr lang="it-IT" dirty="0" err="1"/>
              <a:t>daisy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24% </a:t>
            </a:r>
            <a:r>
              <a:rPr lang="it-IT" dirty="0" err="1"/>
              <a:t>dandelion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18% rose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17% </a:t>
            </a:r>
            <a:r>
              <a:rPr lang="it-IT" dirty="0" err="1"/>
              <a:t>sunflower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23% </a:t>
            </a:r>
            <a:r>
              <a:rPr lang="it-IT" dirty="0" err="1"/>
              <a:t>tulip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0C9B2E6-9A09-4521-AD66-F107AF58AFD5}"/>
              </a:ext>
            </a:extLst>
          </p:cNvPr>
          <p:cNvSpPr txBox="1"/>
          <p:nvPr/>
        </p:nvSpPr>
        <p:spPr>
          <a:xfrm>
            <a:off x="6284928" y="4025900"/>
            <a:ext cx="29699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TRAINING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18% </a:t>
            </a:r>
            <a:r>
              <a:rPr lang="it-IT" dirty="0" err="1"/>
              <a:t>daisy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24% </a:t>
            </a:r>
            <a:r>
              <a:rPr lang="it-IT" dirty="0" err="1"/>
              <a:t>dandelion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18% rose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17% </a:t>
            </a:r>
            <a:r>
              <a:rPr lang="it-IT" dirty="0" err="1"/>
              <a:t>sunflower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23% </a:t>
            </a:r>
            <a:r>
              <a:rPr lang="it-IT" dirty="0" err="1"/>
              <a:t>tulip</a:t>
            </a:r>
            <a:endParaRPr lang="it-IT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C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101204" y="2876552"/>
            <a:ext cx="1986545" cy="2570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390"/>
              </a:lnSpc>
              <a:spcAft>
                <a:spcPts val="600"/>
              </a:spcAft>
              <a:buNone/>
            </a:pPr>
            <a:r>
              <a:rPr lang="en-US" sz="2300" b="1" dirty="0">
                <a:solidFill>
                  <a:srgbClr val="00070E"/>
                </a:solidFill>
                <a:latin typeface="Playfair Display Black" pitchFamily="34" charset="0"/>
                <a:ea typeface="Playfair Display Black" pitchFamily="34" charset="-122"/>
                <a:cs typeface="Playfair Display Black" pitchFamily="34" charset="-120"/>
              </a:rPr>
              <a:t>Section 2</a:t>
            </a:r>
            <a:endParaRPr lang="en-US" b="1" dirty="0"/>
          </a:p>
        </p:txBody>
      </p:sp>
      <p:sp>
        <p:nvSpPr>
          <p:cNvPr id="3" name="Object 2"/>
          <p:cNvSpPr/>
          <p:nvPr/>
        </p:nvSpPr>
        <p:spPr>
          <a:xfrm>
            <a:off x="2307538" y="3420382"/>
            <a:ext cx="7573876" cy="5997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974"/>
              </a:lnSpc>
              <a:spcAft>
                <a:spcPts val="600"/>
              </a:spcAft>
              <a:buNone/>
            </a:pPr>
            <a:r>
              <a:rPr lang="en-US" sz="6600" b="1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MODEL CREATION</a:t>
            </a:r>
            <a:endParaRPr lang="en-US" sz="2400" b="1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8037090" y="1599800"/>
            <a:ext cx="3685253" cy="4408972"/>
          </a:xfrm>
          <a:prstGeom prst="rect">
            <a:avLst/>
          </a:prstGeom>
          <a:solidFill>
            <a:srgbClr val="FFFFFF"/>
          </a:solidFill>
          <a:effectLst>
            <a:outerShdw blurRad="101600" dist="1270" dir="16200000" algn="bl" rotWithShape="0">
              <a:srgbClr val="000000">
                <a:alpha val="20000"/>
              </a:srgbClr>
            </a:outerShdw>
          </a:effectLst>
        </p:spPr>
      </p:sp>
      <p:sp>
        <p:nvSpPr>
          <p:cNvPr id="3" name="Object 2"/>
          <p:cNvSpPr/>
          <p:nvPr/>
        </p:nvSpPr>
        <p:spPr>
          <a:xfrm>
            <a:off x="8075181" y="1637890"/>
            <a:ext cx="3609073" cy="4332792"/>
          </a:xfrm>
          <a:prstGeom prst="rect">
            <a:avLst/>
          </a:prstGeom>
          <a:solidFill>
            <a:srgbClr val="B7DA63"/>
          </a:solidFill>
        </p:spPr>
      </p:sp>
      <p:sp>
        <p:nvSpPr>
          <p:cNvPr id="4" name="Object 3"/>
          <p:cNvSpPr/>
          <p:nvPr/>
        </p:nvSpPr>
        <p:spPr>
          <a:xfrm>
            <a:off x="9402405" y="1900125"/>
            <a:ext cx="952262" cy="952262"/>
          </a:xfrm>
          <a:prstGeom prst="ellipse">
            <a:avLst/>
          </a:prstGeom>
          <a:solidFill>
            <a:srgbClr val="FFFFFF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>
            <a:extLst/>
          </a:blip>
          <a:stretch>
            <a:fillRect/>
          </a:stretch>
        </p:blipFill>
        <p:spPr>
          <a:xfrm>
            <a:off x="9735759" y="2138191"/>
            <a:ext cx="285554" cy="476131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7942998" y="3059272"/>
            <a:ext cx="3871075" cy="26011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  <a:spcAft>
                <a:spcPts val="600"/>
              </a:spcAft>
              <a:buNone/>
            </a:pPr>
            <a:r>
              <a:rPr lang="en-US" dirty="0">
                <a:latin typeface="PMingLiU" panose="02020500000000000000" pitchFamily="18" charset="-120"/>
                <a:ea typeface="PMingLiU" panose="02020500000000000000" pitchFamily="18" charset="-120"/>
                <a:cs typeface="Roboto Slab Regular" pitchFamily="34" charset="-120"/>
              </a:rPr>
              <a:t>Siddharth Krishna Kumar proves</a:t>
            </a:r>
            <a:br>
              <a:rPr lang="en-US" dirty="0">
                <a:latin typeface="PMingLiU" panose="02020500000000000000" pitchFamily="18" charset="-120"/>
                <a:ea typeface="PMingLiU" panose="02020500000000000000" pitchFamily="18" charset="-120"/>
                <a:cs typeface="Roboto Slab Regular" pitchFamily="34" charset="-120"/>
              </a:rPr>
            </a:br>
            <a:r>
              <a:rPr lang="en-US" dirty="0">
                <a:latin typeface="PMingLiU" panose="02020500000000000000" pitchFamily="18" charset="-120"/>
                <a:ea typeface="PMingLiU" panose="02020500000000000000" pitchFamily="18" charset="-120"/>
                <a:cs typeface="Roboto Slab Regular" pitchFamily="34" charset="-120"/>
              </a:rPr>
              <a:t>mathematically that for the ReLU</a:t>
            </a:r>
            <a:br>
              <a:rPr lang="en-US" dirty="0">
                <a:latin typeface="PMingLiU" panose="02020500000000000000" pitchFamily="18" charset="-120"/>
                <a:ea typeface="PMingLiU" panose="02020500000000000000" pitchFamily="18" charset="-120"/>
                <a:cs typeface="Roboto Slab Regular" pitchFamily="34" charset="-120"/>
              </a:rPr>
            </a:br>
            <a:r>
              <a:rPr lang="en-US" dirty="0">
                <a:latin typeface="PMingLiU" panose="02020500000000000000" pitchFamily="18" charset="-120"/>
                <a:ea typeface="PMingLiU" panose="02020500000000000000" pitchFamily="18" charset="-120"/>
                <a:cs typeface="Roboto Slab Regular" pitchFamily="34" charset="-120"/>
              </a:rPr>
              <a:t>activation function, the best</a:t>
            </a:r>
            <a:br>
              <a:rPr lang="en-US" dirty="0">
                <a:latin typeface="PMingLiU" panose="02020500000000000000" pitchFamily="18" charset="-120"/>
                <a:ea typeface="PMingLiU" panose="02020500000000000000" pitchFamily="18" charset="-120"/>
                <a:cs typeface="Roboto Slab Regular" pitchFamily="34" charset="-120"/>
              </a:rPr>
            </a:br>
            <a:r>
              <a:rPr lang="en-US" dirty="0">
                <a:latin typeface="PMingLiU" panose="02020500000000000000" pitchFamily="18" charset="-120"/>
                <a:ea typeface="PMingLiU" panose="02020500000000000000" pitchFamily="18" charset="-120"/>
                <a:cs typeface="Roboto Slab Regular" pitchFamily="34" charset="-120"/>
              </a:rPr>
              <a:t>weight initialization strategy is to</a:t>
            </a:r>
            <a:br>
              <a:rPr lang="en-US" dirty="0">
                <a:latin typeface="PMingLiU" panose="02020500000000000000" pitchFamily="18" charset="-120"/>
                <a:ea typeface="PMingLiU" panose="02020500000000000000" pitchFamily="18" charset="-120"/>
                <a:cs typeface="Roboto Slab Regular" pitchFamily="34" charset="-120"/>
              </a:rPr>
            </a:br>
            <a:r>
              <a:rPr lang="en-US" dirty="0">
                <a:latin typeface="PMingLiU" panose="02020500000000000000" pitchFamily="18" charset="-120"/>
                <a:ea typeface="PMingLiU" panose="02020500000000000000" pitchFamily="18" charset="-120"/>
                <a:cs typeface="Roboto Slab Regular" pitchFamily="34" charset="-120"/>
              </a:rPr>
              <a:t>initialize the weights randomly</a:t>
            </a:r>
            <a:br>
              <a:rPr lang="en-US" dirty="0">
                <a:latin typeface="PMingLiU" panose="02020500000000000000" pitchFamily="18" charset="-120"/>
                <a:ea typeface="PMingLiU" panose="02020500000000000000" pitchFamily="18" charset="-120"/>
                <a:cs typeface="Roboto Slab Regular" pitchFamily="34" charset="-120"/>
              </a:rPr>
            </a:br>
            <a:r>
              <a:rPr lang="en-US" dirty="0">
                <a:latin typeface="PMingLiU" panose="02020500000000000000" pitchFamily="18" charset="-120"/>
                <a:ea typeface="PMingLiU" panose="02020500000000000000" pitchFamily="18" charset="-120"/>
                <a:cs typeface="Roboto Slab Regular" pitchFamily="34" charset="-120"/>
              </a:rPr>
              <a:t>but with this variance:  </a:t>
            </a:r>
          </a:p>
          <a:p>
            <a:pPr algn="ctr">
              <a:lnSpc>
                <a:spcPts val="1920"/>
              </a:lnSpc>
              <a:spcAft>
                <a:spcPts val="600"/>
              </a:spcAft>
              <a:buNone/>
            </a:pPr>
            <a:r>
              <a:rPr lang="en-US" b="1" i="1" dirty="0">
                <a:latin typeface="PMingLiU" panose="02020500000000000000" pitchFamily="18" charset="-120"/>
                <a:ea typeface="PMingLiU" panose="02020500000000000000" pitchFamily="18" charset="-120"/>
                <a:cs typeface="Roboto Slab Regular" pitchFamily="34" charset="-120"/>
              </a:rPr>
              <a:t>   v2=2/N                         </a:t>
            </a:r>
            <a:br>
              <a:rPr lang="en-US" dirty="0">
                <a:latin typeface="PMingLiU" panose="02020500000000000000" pitchFamily="18" charset="-120"/>
                <a:ea typeface="PMingLiU" panose="02020500000000000000" pitchFamily="18" charset="-120"/>
                <a:cs typeface="Roboto Slab Regular" pitchFamily="34" charset="-120"/>
              </a:rPr>
            </a:br>
            <a:r>
              <a:rPr lang="en-US" dirty="0">
                <a:latin typeface="PMingLiU" panose="02020500000000000000" pitchFamily="18" charset="-120"/>
                <a:ea typeface="PMingLiU" panose="02020500000000000000" pitchFamily="18" charset="-120"/>
                <a:cs typeface="Roboto Slab Regular" pitchFamily="34" charset="-120"/>
              </a:rPr>
              <a:t>                                                              </a:t>
            </a:r>
            <a:br>
              <a:rPr lang="en-US" dirty="0">
                <a:latin typeface="PMingLiU" panose="02020500000000000000" pitchFamily="18" charset="-120"/>
                <a:ea typeface="PMingLiU" panose="02020500000000000000" pitchFamily="18" charset="-120"/>
                <a:cs typeface="Roboto Slab Regular" pitchFamily="34" charset="-120"/>
              </a:rPr>
            </a:br>
            <a:r>
              <a:rPr lang="en-US" dirty="0">
                <a:latin typeface="PMingLiU" panose="02020500000000000000" pitchFamily="18" charset="-120"/>
                <a:ea typeface="PMingLiU" panose="02020500000000000000" pitchFamily="18" charset="-120"/>
                <a:cs typeface="Roboto Slab Regular" pitchFamily="34" charset="-120"/>
              </a:rPr>
              <a:t>This is exactly the He</a:t>
            </a:r>
            <a:br>
              <a:rPr lang="en-US" dirty="0">
                <a:latin typeface="PMingLiU" panose="02020500000000000000" pitchFamily="18" charset="-120"/>
                <a:ea typeface="PMingLiU" panose="02020500000000000000" pitchFamily="18" charset="-120"/>
                <a:cs typeface="Roboto Slab Regular" pitchFamily="34" charset="-120"/>
              </a:rPr>
            </a:br>
            <a:r>
              <a:rPr lang="en-US" dirty="0">
                <a:latin typeface="PMingLiU" panose="02020500000000000000" pitchFamily="18" charset="-120"/>
                <a:ea typeface="PMingLiU" panose="02020500000000000000" pitchFamily="18" charset="-120"/>
                <a:cs typeface="Roboto Slab Regular" pitchFamily="34" charset="-120"/>
              </a:rPr>
              <a:t>initialization.</a:t>
            </a:r>
            <a:endParaRPr lang="en-US" sz="2400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476131" y="1011611"/>
            <a:ext cx="380905" cy="47613"/>
          </a:xfrm>
          <a:prstGeom prst="rect">
            <a:avLst/>
          </a:prstGeom>
          <a:solidFill>
            <a:srgbClr val="FFCB4F"/>
          </a:solidFill>
        </p:spPr>
      </p:sp>
      <p:sp>
        <p:nvSpPr>
          <p:cNvPr id="8" name="Object 7"/>
          <p:cNvSpPr/>
          <p:nvPr/>
        </p:nvSpPr>
        <p:spPr>
          <a:xfrm>
            <a:off x="476131" y="430848"/>
            <a:ext cx="11617595" cy="4398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4301"/>
              </a:lnSpc>
              <a:spcAft>
                <a:spcPts val="600"/>
              </a:spcAft>
              <a:buNone/>
            </a:pPr>
            <a:r>
              <a:rPr lang="en-US" sz="7200" dirty="0">
                <a:solidFill>
                  <a:srgbClr val="00070E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Playfair Display Black" pitchFamily="34" charset="-120"/>
              </a:rPr>
              <a:t>Starting with the simplest one</a:t>
            </a:r>
            <a:endParaRPr lang="en-US" sz="7200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507746" y="1480402"/>
            <a:ext cx="380905" cy="380905"/>
          </a:xfrm>
          <a:prstGeom prst="ellipse">
            <a:avLst/>
          </a:prstGeom>
          <a:solidFill>
            <a:srgbClr val="FFCB4F"/>
          </a:solidFill>
        </p:spPr>
        <p:txBody>
          <a:bodyPr/>
          <a:lstStyle/>
          <a:p>
            <a:endParaRPr lang="it-IT" dirty="0"/>
          </a:p>
        </p:txBody>
      </p:sp>
      <p:sp>
        <p:nvSpPr>
          <p:cNvPr id="11" name="Object 10"/>
          <p:cNvSpPr/>
          <p:nvPr/>
        </p:nvSpPr>
        <p:spPr>
          <a:xfrm>
            <a:off x="1165068" y="1513893"/>
            <a:ext cx="6980080" cy="2418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85"/>
              </a:lnSpc>
              <a:spcAft>
                <a:spcPts val="600"/>
              </a:spcAft>
              <a:buNone/>
            </a:pPr>
            <a:r>
              <a:rPr lang="en-US" sz="2100" i="1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Hidden layer activation</a:t>
            </a: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: </a:t>
            </a:r>
            <a:r>
              <a:rPr lang="en-US" sz="2100" b="1" dirty="0"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Relu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507746" y="2137513"/>
            <a:ext cx="380905" cy="380905"/>
          </a:xfrm>
          <a:prstGeom prst="ellipse">
            <a:avLst/>
          </a:prstGeom>
          <a:solidFill>
            <a:srgbClr val="DA63B9"/>
          </a:solidFill>
        </p:spPr>
      </p:sp>
      <p:sp>
        <p:nvSpPr>
          <p:cNvPr id="13" name="Object 12"/>
          <p:cNvSpPr/>
          <p:nvPr/>
        </p:nvSpPr>
        <p:spPr>
          <a:xfrm>
            <a:off x="98807" y="2911634"/>
            <a:ext cx="1142714" cy="4094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FFFFFF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2</a:t>
            </a:r>
            <a:endParaRPr lang="en-US" b="1" dirty="0"/>
          </a:p>
        </p:txBody>
      </p:sp>
      <p:sp>
        <p:nvSpPr>
          <p:cNvPr id="14" name="Object 13"/>
          <p:cNvSpPr/>
          <p:nvPr/>
        </p:nvSpPr>
        <p:spPr>
          <a:xfrm>
            <a:off x="1165068" y="2089889"/>
            <a:ext cx="6980080" cy="2418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85"/>
              </a:lnSpc>
              <a:spcAft>
                <a:spcPts val="600"/>
              </a:spcAft>
              <a:buNone/>
            </a:pPr>
            <a:r>
              <a:rPr lang="en-US" sz="2100" i="1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Weight initialization</a:t>
            </a: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: </a:t>
            </a:r>
            <a:r>
              <a:rPr lang="en-US" sz="2100" b="1" dirty="0"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'He initialization'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1165068" y="2467581"/>
            <a:ext cx="6980080" cy="163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  <a:spcAft>
                <a:spcPts val="600"/>
              </a:spcAft>
              <a:buNone/>
            </a:pPr>
            <a:r>
              <a:rPr lang="en-US" dirty="0">
                <a:latin typeface="Palatino Linotype" panose="02040502050505030304" pitchFamily="18" charset="0"/>
                <a:ea typeface="Roboto Slab Regular" pitchFamily="34" charset="-122"/>
                <a:cs typeface="Roboto Slab Regular" pitchFamily="34" charset="-120"/>
              </a:rPr>
              <a:t>Because of the non-linearity of the Relu activation function.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507745" y="2848913"/>
            <a:ext cx="380905" cy="380905"/>
          </a:xfrm>
          <a:prstGeom prst="ellipse">
            <a:avLst/>
          </a:prstGeom>
          <a:solidFill>
            <a:srgbClr val="B7DA63"/>
          </a:solidFill>
        </p:spPr>
      </p:sp>
      <p:sp>
        <p:nvSpPr>
          <p:cNvPr id="18" name="Object 17"/>
          <p:cNvSpPr/>
          <p:nvPr/>
        </p:nvSpPr>
        <p:spPr>
          <a:xfrm>
            <a:off x="1165068" y="2909398"/>
            <a:ext cx="6980080" cy="2418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85"/>
              </a:lnSpc>
              <a:spcAft>
                <a:spcPts val="600"/>
              </a:spcAft>
              <a:buNone/>
            </a:pPr>
            <a:r>
              <a:rPr lang="en-US" sz="2100" i="1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Output layer activation</a:t>
            </a:r>
            <a:r>
              <a:rPr lang="en-US" sz="2100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:</a:t>
            </a:r>
            <a:r>
              <a:rPr lang="en-US" sz="2100" b="1" dirty="0">
                <a:solidFill>
                  <a:srgbClr val="B7DA63"/>
                </a:solidFill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 </a:t>
            </a:r>
            <a:r>
              <a:rPr lang="en-US" sz="2100" b="1" dirty="0">
                <a:latin typeface="Palatino Linotype" panose="02040502050505030304" pitchFamily="18" charset="0"/>
                <a:ea typeface="Raleway SemiBold" pitchFamily="34" charset="-122"/>
                <a:cs typeface="Raleway SemiBold" pitchFamily="34" charset="-120"/>
              </a:rPr>
              <a:t>Soft Max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506508" y="3486928"/>
            <a:ext cx="380905" cy="380905"/>
          </a:xfrm>
          <a:prstGeom prst="ellipse">
            <a:avLst/>
          </a:prstGeom>
          <a:solidFill>
            <a:srgbClr val="3AD1ED"/>
          </a:solidFill>
        </p:spPr>
      </p:sp>
      <p:sp>
        <p:nvSpPr>
          <p:cNvPr id="21" name="Object 20"/>
          <p:cNvSpPr/>
          <p:nvPr/>
        </p:nvSpPr>
        <p:spPr>
          <a:xfrm>
            <a:off x="1165068" y="3507008"/>
            <a:ext cx="6980080" cy="2418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385"/>
              </a:lnSpc>
              <a:spcAft>
                <a:spcPts val="600"/>
              </a:spcAft>
              <a:buNone/>
            </a:pPr>
            <a:r>
              <a:rPr lang="en-US" sz="2100" i="1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</a:rPr>
              <a:t>Loss: </a:t>
            </a:r>
            <a:r>
              <a:rPr lang="en-US" sz="2100" b="1" dirty="0">
                <a:solidFill>
                  <a:srgbClr val="00070E"/>
                </a:solidFill>
                <a:latin typeface="Palatino Linotype" panose="02040502050505030304" pitchFamily="18" charset="0"/>
                <a:ea typeface="Raleway SemiBold" pitchFamily="34" charset="-122"/>
              </a:rPr>
              <a:t>Categorical cross entropy</a:t>
            </a:r>
            <a:endParaRPr lang="en-US" b="1" dirty="0">
              <a:latin typeface="Palatino Linotype" panose="02040502050505030304" pitchFamily="18" charset="0"/>
            </a:endParaRPr>
          </a:p>
        </p:txBody>
      </p:sp>
      <p:sp>
        <p:nvSpPr>
          <p:cNvPr id="23" name="Object 22"/>
          <p:cNvSpPr/>
          <p:nvPr/>
        </p:nvSpPr>
        <p:spPr>
          <a:xfrm>
            <a:off x="11521011" y="6528722"/>
            <a:ext cx="477489" cy="1504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spcAft>
                <a:spcPts val="600"/>
              </a:spcAft>
              <a:buNone/>
            </a:pPr>
            <a:r>
              <a:rPr lang="en-US" sz="1400" dirty="0">
                <a:solidFill>
                  <a:srgbClr val="444444"/>
                </a:solidFill>
                <a:latin typeface="Roboto Slab Regular" pitchFamily="34" charset="0"/>
                <a:ea typeface="Roboto Slab Regular" pitchFamily="34" charset="-122"/>
                <a:cs typeface="Roboto Slab Regular" pitchFamily="34" charset="-120"/>
              </a:rPr>
              <a:t>9</a:t>
            </a:r>
            <a:endParaRPr lang="en-US" dirty="0"/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064EF019-212D-41F1-A1AC-61B629C07494}"/>
              </a:ext>
            </a:extLst>
          </p:cNvPr>
          <p:cNvSpPr/>
          <p:nvPr/>
        </p:nvSpPr>
        <p:spPr>
          <a:xfrm>
            <a:off x="1047488" y="6276372"/>
            <a:ext cx="10093976" cy="50469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000" i="1" dirty="0">
                <a:latin typeface="Palatino Linotype" panose="02040502050505030304" pitchFamily="18" charset="0"/>
                <a:ea typeface="Yu Gothic Medium" panose="020B0500000000000000" pitchFamily="34" charset="-128"/>
                <a:cs typeface="Roboto Slab Regular" pitchFamily="34" charset="-120"/>
              </a:rPr>
              <a:t>Empirical research 2019/2020</a:t>
            </a:r>
            <a:endParaRPr lang="en-US" sz="1000" i="1" dirty="0">
              <a:latin typeface="Palatino Linotype" panose="02040502050505030304" pitchFamily="18" charset="0"/>
              <a:ea typeface="Yu Gothic Medium" panose="020B0500000000000000" pitchFamily="34" charset="-128"/>
            </a:endParaRPr>
          </a:p>
        </p:txBody>
      </p:sp>
      <p:sp>
        <p:nvSpPr>
          <p:cNvPr id="27" name="Object 18">
            <a:extLst>
              <a:ext uri="{FF2B5EF4-FFF2-40B4-BE49-F238E27FC236}">
                <a16:creationId xmlns:a16="http://schemas.microsoft.com/office/drawing/2014/main" id="{56A209A1-6D28-4861-A783-D35924B7C07D}"/>
              </a:ext>
            </a:extLst>
          </p:cNvPr>
          <p:cNvSpPr/>
          <p:nvPr/>
        </p:nvSpPr>
        <p:spPr>
          <a:xfrm>
            <a:off x="507746" y="4136093"/>
            <a:ext cx="380905" cy="380905"/>
          </a:xfrm>
          <a:prstGeom prst="ellipse">
            <a:avLst/>
          </a:prstGeom>
          <a:solidFill>
            <a:srgbClr val="F79646"/>
          </a:solidFill>
          <a:ln>
            <a:solidFill>
              <a:srgbClr val="F79646"/>
            </a:solidFill>
          </a:ln>
        </p:spPr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9792955-C835-4C7A-A98B-638885675162}"/>
              </a:ext>
            </a:extLst>
          </p:cNvPr>
          <p:cNvSpPr txBox="1"/>
          <p:nvPr/>
        </p:nvSpPr>
        <p:spPr>
          <a:xfrm>
            <a:off x="1165068" y="4081385"/>
            <a:ext cx="41610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i="1" dirty="0">
                <a:latin typeface="Palatino Linotype" panose="02040502050505030304" pitchFamily="18" charset="0"/>
              </a:rPr>
              <a:t>32 </a:t>
            </a:r>
            <a:r>
              <a:rPr lang="it-IT" sz="2100" i="1" dirty="0" err="1">
                <a:latin typeface="Palatino Linotype" panose="02040502050505030304" pitchFamily="18" charset="0"/>
              </a:rPr>
              <a:t>as</a:t>
            </a:r>
            <a:r>
              <a:rPr lang="it-IT" sz="2100" i="1" dirty="0">
                <a:latin typeface="Palatino Linotype" panose="02040502050505030304" pitchFamily="18" charset="0"/>
              </a:rPr>
              <a:t> batch size and 10 </a:t>
            </a:r>
            <a:r>
              <a:rPr lang="it-IT" sz="2100" i="1" dirty="0" err="1">
                <a:latin typeface="Palatino Linotype" panose="02040502050505030304" pitchFamily="18" charset="0"/>
              </a:rPr>
              <a:t>epochs</a:t>
            </a:r>
            <a:endParaRPr lang="it-IT" sz="2100" i="1" dirty="0">
              <a:latin typeface="Palatino Linotype" panose="02040502050505030304" pitchFamily="18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B355384-7493-4E53-83AA-C6DA6B01720E}"/>
              </a:ext>
            </a:extLst>
          </p:cNvPr>
          <p:cNvSpPr txBox="1"/>
          <p:nvPr/>
        </p:nvSpPr>
        <p:spPr>
          <a:xfrm>
            <a:off x="1165067" y="4748577"/>
            <a:ext cx="41610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i="1" dirty="0">
                <a:latin typeface="Palatino Linotype" panose="02040502050505030304" pitchFamily="18" charset="0"/>
              </a:rPr>
              <a:t>3 </a:t>
            </a:r>
            <a:r>
              <a:rPr lang="it-IT" sz="2100" i="1" dirty="0" err="1">
                <a:latin typeface="Palatino Linotype" panose="02040502050505030304" pitchFamily="18" charset="0"/>
              </a:rPr>
              <a:t>convolutional</a:t>
            </a:r>
            <a:r>
              <a:rPr lang="it-IT" sz="2100" i="1" dirty="0">
                <a:latin typeface="Palatino Linotype" panose="02040502050505030304" pitchFamily="18" charset="0"/>
              </a:rPr>
              <a:t> </a:t>
            </a:r>
            <a:r>
              <a:rPr lang="it-IT" sz="2100" i="1" dirty="0" err="1">
                <a:latin typeface="Palatino Linotype" panose="02040502050505030304" pitchFamily="18" charset="0"/>
              </a:rPr>
              <a:t>layers</a:t>
            </a:r>
            <a:r>
              <a:rPr lang="it-IT" sz="2100" i="1" dirty="0">
                <a:latin typeface="Palatino Linotype" panose="02040502050505030304" pitchFamily="18" charset="0"/>
              </a:rPr>
              <a:t> 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BCE8C93-6AB3-463A-B856-6283345D70DC}"/>
              </a:ext>
            </a:extLst>
          </p:cNvPr>
          <p:cNvSpPr txBox="1"/>
          <p:nvPr/>
        </p:nvSpPr>
        <p:spPr>
          <a:xfrm>
            <a:off x="1165068" y="5452686"/>
            <a:ext cx="41610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i="1" dirty="0">
                <a:latin typeface="Palatino Linotype" panose="02040502050505030304" pitchFamily="18" charset="0"/>
              </a:rPr>
              <a:t>Max pooling: </a:t>
            </a:r>
            <a:r>
              <a:rPr lang="it-IT" sz="2100" i="1" dirty="0" err="1">
                <a:latin typeface="Palatino Linotype" panose="02040502050505030304" pitchFamily="18" charset="0"/>
              </a:rPr>
              <a:t>extraction</a:t>
            </a:r>
            <a:r>
              <a:rPr lang="it-IT" sz="2100" i="1" dirty="0">
                <a:latin typeface="Palatino Linotype" panose="02040502050505030304" pitchFamily="18" charset="0"/>
              </a:rPr>
              <a:t> of the </a:t>
            </a:r>
            <a:r>
              <a:rPr lang="it-IT" sz="2100" i="1" dirty="0" err="1">
                <a:latin typeface="Palatino Linotype" panose="02040502050505030304" pitchFamily="18" charset="0"/>
              </a:rPr>
              <a:t>most</a:t>
            </a:r>
            <a:r>
              <a:rPr lang="it-IT" sz="2100" i="1" dirty="0">
                <a:latin typeface="Palatino Linotype" panose="02040502050505030304" pitchFamily="18" charset="0"/>
              </a:rPr>
              <a:t> </a:t>
            </a:r>
            <a:r>
              <a:rPr lang="it-IT" sz="2100" i="1" dirty="0" err="1">
                <a:latin typeface="Palatino Linotype" panose="02040502050505030304" pitchFamily="18" charset="0"/>
              </a:rPr>
              <a:t>important</a:t>
            </a:r>
            <a:r>
              <a:rPr lang="it-IT" sz="2100" i="1" dirty="0">
                <a:latin typeface="Palatino Linotype" panose="02040502050505030304" pitchFamily="18" charset="0"/>
              </a:rPr>
              <a:t> features. </a:t>
            </a:r>
          </a:p>
        </p:txBody>
      </p:sp>
      <p:sp>
        <p:nvSpPr>
          <p:cNvPr id="26" name="Object 18">
            <a:extLst>
              <a:ext uri="{FF2B5EF4-FFF2-40B4-BE49-F238E27FC236}">
                <a16:creationId xmlns:a16="http://schemas.microsoft.com/office/drawing/2014/main" id="{E30A71C4-A76A-4851-A157-89814D25EE65}"/>
              </a:ext>
            </a:extLst>
          </p:cNvPr>
          <p:cNvSpPr/>
          <p:nvPr/>
        </p:nvSpPr>
        <p:spPr>
          <a:xfrm>
            <a:off x="507746" y="4783170"/>
            <a:ext cx="380905" cy="380905"/>
          </a:xfrm>
          <a:prstGeom prst="ellipse">
            <a:avLst/>
          </a:prstGeom>
          <a:solidFill>
            <a:srgbClr val="FFC000"/>
          </a:solidFill>
          <a:ln>
            <a:solidFill>
              <a:srgbClr val="F79646"/>
            </a:solidFill>
          </a:ln>
        </p:spPr>
      </p:sp>
      <p:sp>
        <p:nvSpPr>
          <p:cNvPr id="28" name="Object 18">
            <a:extLst>
              <a:ext uri="{FF2B5EF4-FFF2-40B4-BE49-F238E27FC236}">
                <a16:creationId xmlns:a16="http://schemas.microsoft.com/office/drawing/2014/main" id="{12CC1631-CB0A-46B6-9403-84D89AD40A54}"/>
              </a:ext>
            </a:extLst>
          </p:cNvPr>
          <p:cNvSpPr/>
          <p:nvPr/>
        </p:nvSpPr>
        <p:spPr>
          <a:xfrm>
            <a:off x="500434" y="5420681"/>
            <a:ext cx="380905" cy="380905"/>
          </a:xfrm>
          <a:prstGeom prst="ellipse">
            <a:avLst/>
          </a:prstGeom>
          <a:solidFill>
            <a:srgbClr val="DA63B9"/>
          </a:solidFill>
          <a:ln>
            <a:solidFill>
              <a:srgbClr val="F79646"/>
            </a:solidFill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</TotalTime>
  <Words>1257</Words>
  <Application>Microsoft Office PowerPoint</Application>
  <PresentationFormat>Widescreen</PresentationFormat>
  <Paragraphs>322</Paragraphs>
  <Slides>28</Slides>
  <Notes>27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6" baseType="lpstr">
      <vt:lpstr>Palatino Linotype</vt:lpstr>
      <vt:lpstr>PMingLiU</vt:lpstr>
      <vt:lpstr>Arial</vt:lpstr>
      <vt:lpstr>Playfair Display Black</vt:lpstr>
      <vt:lpstr>Raleway SemiBold</vt:lpstr>
      <vt:lpstr>Roboto Slab Regular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rafanelli</dc:creator>
  <cp:lastModifiedBy>andrea rafanelli</cp:lastModifiedBy>
  <cp:revision>34</cp:revision>
  <dcterms:created xsi:type="dcterms:W3CDTF">2019-11-12T11:37:47Z</dcterms:created>
  <dcterms:modified xsi:type="dcterms:W3CDTF">2019-11-13T12:22:39Z</dcterms:modified>
</cp:coreProperties>
</file>